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75" r:id="rId3"/>
    <p:sldId id="257" r:id="rId4"/>
    <p:sldId id="258" r:id="rId5"/>
    <p:sldId id="276" r:id="rId6"/>
    <p:sldId id="264" r:id="rId7"/>
    <p:sldId id="265" r:id="rId8"/>
    <p:sldId id="268" r:id="rId9"/>
    <p:sldId id="277" r:id="rId10"/>
    <p:sldId id="278" r:id="rId11"/>
    <p:sldId id="271" r:id="rId12"/>
    <p:sldId id="284" r:id="rId13"/>
    <p:sldId id="285" r:id="rId14"/>
    <p:sldId id="295" r:id="rId15"/>
    <p:sldId id="304" r:id="rId16"/>
    <p:sldId id="296" r:id="rId17"/>
    <p:sldId id="297" r:id="rId18"/>
    <p:sldId id="266" r:id="rId19"/>
    <p:sldId id="280" r:id="rId20"/>
    <p:sldId id="269" r:id="rId21"/>
    <p:sldId id="281" r:id="rId22"/>
    <p:sldId id="270" r:id="rId23"/>
    <p:sldId id="279" r:id="rId24"/>
    <p:sldId id="287" r:id="rId25"/>
    <p:sldId id="294" r:id="rId26"/>
    <p:sldId id="288" r:id="rId27"/>
    <p:sldId id="298" r:id="rId28"/>
    <p:sldId id="305" r:id="rId29"/>
    <p:sldId id="299" r:id="rId30"/>
    <p:sldId id="300" r:id="rId31"/>
    <p:sldId id="289" r:id="rId32"/>
    <p:sldId id="291" r:id="rId33"/>
    <p:sldId id="260" r:id="rId34"/>
    <p:sldId id="261" r:id="rId35"/>
    <p:sldId id="273" r:id="rId36"/>
    <p:sldId id="293" r:id="rId37"/>
    <p:sldId id="262" r:id="rId38"/>
    <p:sldId id="290" r:id="rId39"/>
    <p:sldId id="263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660"/>
  </p:normalViewPr>
  <p:slideViewPr>
    <p:cSldViewPr>
      <p:cViewPr>
        <p:scale>
          <a:sx n="71" d="100"/>
          <a:sy n="71" d="100"/>
        </p:scale>
        <p:origin x="-132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B2A05B-343A-4CF1-A204-CB65D3536961}" type="datetimeFigureOut">
              <a:rPr lang="el-GR"/>
              <a:pPr>
                <a:defRPr/>
              </a:pPr>
              <a:t>4/6/2015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9F0EFB-F7FA-4BBD-9146-0C654294468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0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9D8C-7312-4C55-A6D3-8E97A45228DC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8F69DA-9DBA-45BA-A48E-9531A04512D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86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C4FF-2C63-4279-932A-64248FA79C29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3A94-C162-4370-AB35-6F4637129E8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054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AE49-1932-441C-8ECB-D2FAC24F71E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0A4B-EB09-4BDB-B855-95568FAD2B3F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323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6932-6014-44FD-B32B-3F521CF67A33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876B-220A-4D9F-806A-40D167A90F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61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3F6B-4000-4D95-8F7D-EED7F492FB9A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C32C12-C7D2-4038-AAF7-1E4580DFA26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91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37A6-842F-42CC-A124-E02AD5AAAC14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8FE6-A465-466C-B323-615AC9E67D0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72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81BD-0335-4CBB-B510-07CB42649829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FB6AD73-D571-4F6E-AD32-4FC56E7541B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756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E6E7-D4C5-4403-A771-710CF4676BBE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C71F-BD3E-459F-BEAE-465E36A48DD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871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354B-297F-4869-8FAD-B162D3BE5DA6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733369-36DD-4C61-AE28-45C0B7B461D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159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F9CA39-62D7-4F02-8B31-A5FBE163D3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224A-B035-4C90-9986-28A56447E693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48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A8F9-05E2-40B8-BCEF-E1955CC402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3704-4008-42D5-9138-F8921B7737BC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53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dirty="0" smtClean="0"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E118E-5587-48FB-8A08-337002F31952}" type="datetime1">
              <a:rPr lang="el-GR" smtClean="0"/>
              <a:t>4/6/2015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SMMSO10, Volos, Greece, 1-6 June, 2015 </a:t>
            </a:r>
            <a:endParaRPr lang="el-G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D236C-6388-445B-99AF-73280214DA6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pap@econ.auth.gr" TargetMode="External"/><Relationship Id="rId2" Type="http://schemas.openxmlformats.org/officeDocument/2006/relationships/hyperlink" Target="mailto:ktaxaki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record/display.url?eid=2-s2.0-59349101034&amp;origin=reflist&amp;sort=cp-f&amp;src=s&amp;st1=A+steady-state+genetic+algorithm+for+multi-product+supply+chain+network+design&amp;sid=CF145703B10B8384BDA088E695FCFAE2.FZg2ODcJC9ArCe8WOZPvA:990&amp;sot=b&amp;sdt=b&amp;sl=93&amp;s=TITLE-ABS-KEY(A+steady-state+genetic+algorithm+for+multi-product+supply+chain+network+design)" TargetMode="External"/><Relationship Id="rId7" Type="http://schemas.openxmlformats.org/officeDocument/2006/relationships/hyperlink" Target="http://www.scopus.com/record/display.url?eid=2-s2.0-69749087441&amp;origin=reflist&amp;sort=cp-f&amp;src=s&amp;st1=A+new+spanning+tree-based+genetic+algorithm+for+the+design+of+multi-stage+supply+chain+networks+with+nonlinear+transportation+costs&amp;sid=CF145703B10B8384BDA088E695FCFAE2.FZg2ODcJC9ArCe8WOZPvA:740&amp;sot=b&amp;sdt=b&amp;sl=146&amp;s=TITLE-ABS-KEY(A+new+spanning+tree-based+genetic+algorithm+for+the+design+of+multi-stage+supply+chain+networks+with+nonlinear+transportation+costs)" TargetMode="External"/><Relationship Id="rId2" Type="http://schemas.openxmlformats.org/officeDocument/2006/relationships/hyperlink" Target="http://www.scopus.com/record/display.url?eid=2-s2.0-33749042087&amp;origin=reflist&amp;sort=cp-f&amp;src=s&amp;st1=A+genetic+algorithm+approach+for+multi-objective+optimization+of+supply+chain+networks&amp;nlo=&amp;nlr=&amp;nls=&amp;sid=CF145703B10B8384BDA088E695FCFAE2.FZg2ODcJC9ArCe8WOZPvA:20&amp;sot=b&amp;sdt=b&amp;sl=101&amp;s=TITLE-ABS-KEY(A+genetic+algorithm+approach+for+multi-objective+optimization+of+supply+chain+network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pus.com/record/display.url?eid=2-s2.0-27744470759&amp;origin=reflist&amp;sort=cp-f&amp;src=s&amp;st1=An+integrated+approach+for+production+and+distribution+planning+in+supply+chain+management&amp;sid=CF145703B10B8384BDA088E695FCFAE2.FZg2ODcJC9ArCe8WOZPvA:1240&amp;sot=b&amp;sdt=b&amp;sl=105&amp;s=TITLE-ABS-KEY(An+integrated+approach+for+production+and+distribution+planning+in+supply+chain+management)" TargetMode="External"/><Relationship Id="rId5" Type="http://schemas.openxmlformats.org/officeDocument/2006/relationships/hyperlink" Target="http://www.scopus.com/record/display.url?eid=2-s2.0-15344341300&amp;origin=reflist&amp;sort=cp-f&amp;src=s&amp;st1=Hybrid+genetic+algorithm+for+multi-time+period&amp;sid=CF145703B10B8384BDA088E695FCFAE2.FZg2ODcJC9ArCe8WOZPvA:1510&amp;sot=b&amp;sdt=b&amp;sl=61&amp;s=TITLE-ABS-KEY(Hybrid+genetic+algorithm+for+multi-time+period)" TargetMode="External"/><Relationship Id="rId4" Type="http://schemas.openxmlformats.org/officeDocument/2006/relationships/hyperlink" Target="http://www.scopus.com/record/display.url?eid=2-s2.0-33748300697&amp;origin=reflist&amp;sort=plf-f&amp;src=s&amp;st1=A+genetic+algorithm+for+two-stage+transportation+problem+using+priority-based+encoding&amp;sid=B44A0A5C7AA1ECD11E345976F8B4736E.euC1gMODexYlPkQec4u1Q:20&amp;sot=b&amp;sdt=b&amp;sl=101&amp;s=TITLE-ABS-KEY(A+genetic+algorithm+for+two-stage+transportation+problem+using+priority-based+encoding)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781300"/>
            <a:ext cx="8208912" cy="20158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“A </a:t>
            </a:r>
            <a:r>
              <a:rPr lang="en-US" sz="1800" dirty="0"/>
              <a:t>design model and a production-distribution and inventory planning model of a multi-node, multi-product supply chain </a:t>
            </a:r>
            <a:r>
              <a:rPr lang="en-US" sz="1800" dirty="0" smtClean="0"/>
              <a:t>network”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Taxakis Kostis, </a:t>
            </a:r>
            <a:r>
              <a:rPr lang="en-US" sz="1800" dirty="0"/>
              <a:t>Papadopoulos </a:t>
            </a:r>
            <a:r>
              <a:rPr lang="en-US" sz="1800" dirty="0" smtClean="0"/>
              <a:t>Chrissoleon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395288" y="476250"/>
            <a:ext cx="8497887" cy="1470025"/>
          </a:xfrm>
        </p:spPr>
        <p:txBody>
          <a:bodyPr/>
          <a:lstStyle/>
          <a:p>
            <a:pPr eaLnBrk="1" hangingPunct="1"/>
            <a:r>
              <a:rPr lang="en-GB" altLang="el-GR" sz="2700" dirty="0" smtClean="0"/>
              <a:t>SMMSO 2015</a:t>
            </a:r>
            <a:br>
              <a:rPr lang="en-GB" altLang="el-GR" sz="2700" dirty="0" smtClean="0"/>
            </a:br>
            <a:r>
              <a:rPr lang="en-GB" altLang="el-GR" sz="2700" dirty="0" smtClean="0"/>
              <a:t>“10</a:t>
            </a:r>
            <a:r>
              <a:rPr lang="en-GB" altLang="el-GR" sz="2700" baseline="30000" dirty="0" smtClean="0"/>
              <a:t>th</a:t>
            </a:r>
            <a:r>
              <a:rPr lang="en-GB" altLang="el-GR" sz="2700" dirty="0" smtClean="0"/>
              <a:t> conference on Stochastic </a:t>
            </a:r>
            <a:r>
              <a:rPr lang="en-GB" altLang="el-GR" sz="2700" dirty="0"/>
              <a:t>M</a:t>
            </a:r>
            <a:r>
              <a:rPr lang="en-GB" altLang="el-GR" sz="2700" dirty="0" smtClean="0"/>
              <a:t>odels of Manufacturing and Service </a:t>
            </a:r>
            <a:r>
              <a:rPr lang="en-GB" altLang="el-GR" sz="2700" dirty="0"/>
              <a:t>O</a:t>
            </a:r>
            <a:r>
              <a:rPr lang="en-GB" altLang="el-GR" sz="2700" dirty="0" smtClean="0"/>
              <a:t>perations”</a:t>
            </a:r>
            <a:endParaRPr lang="el-GR" altLang="el-G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52292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Department of Economics, Aristotle University of Thessaloniki, Greece</a:t>
            </a:r>
          </a:p>
          <a:p>
            <a:pPr algn="ctr"/>
            <a:r>
              <a:rPr lang="en-US" i="1" u="sng" dirty="0">
                <a:hlinkClick r:id="rId2"/>
              </a:rPr>
              <a:t>ktaxakis@gmail.com</a:t>
            </a:r>
            <a:r>
              <a:rPr lang="en-US" i="1" dirty="0"/>
              <a:t>, </a:t>
            </a:r>
            <a:r>
              <a:rPr lang="en-US" i="1" u="sng" dirty="0">
                <a:hlinkClick r:id="rId3"/>
              </a:rPr>
              <a:t>hpap@econ.auth.gr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Model1: 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(4/11)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E57C-83CA-4EBF-A70E-23A857A1EC01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273164"/>
                  </p:ext>
                </p:extLst>
              </p:nvPr>
            </p:nvGraphicFramePr>
            <p:xfrm>
              <a:off x="539552" y="1556792"/>
              <a:ext cx="8230815" cy="460851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30216"/>
                    <a:gridCol w="5400599"/>
                  </a:tblGrid>
                  <a:tr h="8496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8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𝐶𝑃𝐷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𝑝𝑘𝑙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𝑞𝑝𝑑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𝑘𝑙𝑝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plants to DCs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899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8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𝐶𝑇𝐷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𝑞𝑑𝑟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𝑙𝑚𝑝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DC </a:t>
                          </a:r>
                          <a:r>
                            <a:rPr lang="en-US" sz="2000" dirty="0">
                              <a:effectLst/>
                            </a:rPr>
                            <a:t>handling cost 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899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𝐶𝐷𝑅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𝑝𝑙𝑚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𝑞𝑑𝑟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𝑙𝑚𝑝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DCs to retailers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899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8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𝐶𝑇𝑅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8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𝑞𝑟𝑐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𝑚𝑛𝑝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Retailer </a:t>
                          </a:r>
                          <a:r>
                            <a:rPr lang="en-US" sz="2000" dirty="0">
                              <a:effectLst/>
                            </a:rPr>
                            <a:t>handling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899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𝐶𝑅𝐶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𝑝𝑚𝑛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𝑞𝑟𝑐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𝑚𝑛𝑝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retailers to customers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273164"/>
                  </p:ext>
                </p:extLst>
              </p:nvPr>
            </p:nvGraphicFramePr>
            <p:xfrm>
              <a:off x="539552" y="1556792"/>
              <a:ext cx="8230815" cy="460851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30216"/>
                    <a:gridCol w="5400599"/>
                  </a:tblGrid>
                  <a:tr h="9217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16" r="-190948" b="-403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plants to DCs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217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16" t="-100000" r="-190948" b="-303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DC </a:t>
                          </a:r>
                          <a:r>
                            <a:rPr lang="en-US" sz="2000" dirty="0">
                              <a:effectLst/>
                            </a:rPr>
                            <a:t>handling cost 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217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16" t="-198684" r="-190948" b="-201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DCs to retailers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217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16" t="-300662" r="-190948" b="-1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Retailer </a:t>
                          </a:r>
                          <a:r>
                            <a:rPr lang="en-US" sz="2000" dirty="0">
                              <a:effectLst/>
                            </a:rPr>
                            <a:t>handling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217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16" t="-400662" r="-190948" b="-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Transportation </a:t>
                          </a:r>
                          <a:r>
                            <a:rPr lang="en-US" sz="2000" dirty="0">
                              <a:effectLst/>
                            </a:rPr>
                            <a:t>cost from retailers to customers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Model1: 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(5/11)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F7F04-AB43-481C-9BFB-8AC657670C93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187624" y="1724026"/>
            <a:ext cx="369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s.t.</a:t>
            </a:r>
            <a:endParaRPr lang="en-US" altLang="el-GR" sz="2800" dirty="0">
              <a:ea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Θέση περιεχομένου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132078058"/>
                  </p:ext>
                </p:extLst>
              </p:nvPr>
            </p:nvGraphicFramePr>
            <p:xfrm>
              <a:off x="1332966" y="2000251"/>
              <a:ext cx="3456385" cy="43019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14217"/>
                    <a:gridCol w="542168"/>
                  </a:tblGrid>
                  <a:tr h="253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 ≤ 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𝐶𝑠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𝑗𝑟</m:t>
                                      </m:r>
                                    </m:sub>
                                  </m:s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 ∀ 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𝑢𝑐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𝑞𝑝𝑑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𝑘𝑙𝑝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20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𝑠𝑝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𝑞𝑑𝑟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𝑙𝑚𝑝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𝑜𝑑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20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𝑠𝑝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𝑜𝑟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 ∀ 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782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𝐽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20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𝑟𝑝</m:t>
                                              </m:r>
                                            </m:sub>
                                          </m:s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𝑞𝑝𝑑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𝑘𝑙𝑝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(9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5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𝑜𝑝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𝑚𝑎𝑥𝑝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10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73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𝑜𝑑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𝑚𝑎𝑥𝑑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47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𝑜𝑟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𝑚𝑎𝑥𝑟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7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𝑜𝑝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50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𝑜𝑑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4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50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7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𝑞𝑠𝑝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𝑗𝑘𝑟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𝑞𝑝𝑑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𝑘𝑙𝑝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𝑞𝑑𝑟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𝑙𝑚𝑝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𝑞𝑟𝑐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𝑚𝑛𝑝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≥0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9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Θέση περιεχομένου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132078058"/>
                  </p:ext>
                </p:extLst>
              </p:nvPr>
            </p:nvGraphicFramePr>
            <p:xfrm>
              <a:off x="1332966" y="2000251"/>
              <a:ext cx="3456385" cy="426906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14217"/>
                    <a:gridCol w="542168"/>
                  </a:tblGrid>
                  <a:tr h="25391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04762" r="-18619" b="-15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2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220513" r="-18619" b="-16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3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265957" r="-18619" b="-12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4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365957" r="-18619" b="-11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5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20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465957" r="-18619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665000" r="-18619" b="-1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7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79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784615" r="-18619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8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0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766667" r="-1861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(9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54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083333" r="-18619" b="-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77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290909" r="-18619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1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970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390909" r="-1861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12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447059" r="-18619" b="-6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3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502857" r="-18619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4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650000" r="-18619" b="-47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5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751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565789" r="-18619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6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710811" r="-18619" b="-2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(1</a:t>
                          </a:r>
                          <a:r>
                            <a:rPr lang="en-US" sz="1200">
                              <a:effectLst/>
                            </a:rPr>
                            <a:t>7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810811" r="-18619" b="-1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18</a:t>
                          </a:r>
                          <a:r>
                            <a:rPr lang="el-GR" sz="1200">
                              <a:effectLst/>
                            </a:rPr>
                            <a:t>)</a:t>
                          </a:r>
                          <a:endParaRPr lang="el-G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9" t="-1910811" r="-18619" b="-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9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Δεξιό άγκιστρο 7"/>
          <p:cNvSpPr/>
          <p:nvPr/>
        </p:nvSpPr>
        <p:spPr>
          <a:xfrm>
            <a:off x="4789351" y="2072259"/>
            <a:ext cx="180020" cy="9246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Capacity constraints</a:t>
            </a:r>
            <a:endParaRPr lang="el-GR" dirty="0">
              <a:latin typeface="+mn-lt"/>
            </a:endParaRPr>
          </a:p>
        </p:txBody>
      </p:sp>
      <p:sp>
        <p:nvSpPr>
          <p:cNvPr id="14" name="Δεξιό άγκιστρο 13"/>
          <p:cNvSpPr/>
          <p:nvPr/>
        </p:nvSpPr>
        <p:spPr>
          <a:xfrm>
            <a:off x="4791912" y="3152379"/>
            <a:ext cx="180020" cy="9246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34197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Satisfaction of demand</a:t>
            </a:r>
            <a:endParaRPr lang="el-GR" dirty="0">
              <a:latin typeface="+mn-lt"/>
            </a:endParaRPr>
          </a:p>
        </p:txBody>
      </p:sp>
      <p:sp>
        <p:nvSpPr>
          <p:cNvPr id="16" name="Δεξιό άγκιστρο 15"/>
          <p:cNvSpPr/>
          <p:nvPr/>
        </p:nvSpPr>
        <p:spPr>
          <a:xfrm>
            <a:off x="4789351" y="4195960"/>
            <a:ext cx="182581" cy="5291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5157192" y="4283804"/>
            <a:ext cx="351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#</a:t>
            </a:r>
            <a:r>
              <a:rPr lang="en-US" dirty="0" smtClean="0">
                <a:latin typeface="+mn-lt"/>
              </a:rPr>
              <a:t> of open facilities constraint</a:t>
            </a:r>
            <a:endParaRPr lang="el-GR" dirty="0">
              <a:latin typeface="+mn-lt"/>
            </a:endParaRPr>
          </a:p>
        </p:txBody>
      </p:sp>
      <p:sp>
        <p:nvSpPr>
          <p:cNvPr id="18" name="Δεξιό άγκιστρο 17"/>
          <p:cNvSpPr/>
          <p:nvPr/>
        </p:nvSpPr>
        <p:spPr>
          <a:xfrm>
            <a:off x="4795753" y="4844032"/>
            <a:ext cx="182581" cy="5291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Δεξιό άγκιστρο 18"/>
          <p:cNvSpPr/>
          <p:nvPr/>
        </p:nvSpPr>
        <p:spPr>
          <a:xfrm>
            <a:off x="4789351" y="5445224"/>
            <a:ext cx="188983" cy="7920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5159846" y="4931876"/>
            <a:ext cx="351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Binary constraint</a:t>
            </a:r>
            <a:endParaRPr lang="el-GR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2500" y="5651956"/>
            <a:ext cx="351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Non-negativity constraint </a:t>
            </a:r>
            <a:endParaRPr lang="el-GR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Constraints</a:t>
            </a:r>
            <a:endParaRPr lang="el-GR" b="1" dirty="0">
              <a:latin typeface="+mn-lt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</a:t>
            </a:r>
            <a:r>
              <a:rPr lang="el-GR" altLang="el-GR" sz="2400" dirty="0" smtClean="0">
                <a:solidFill>
                  <a:srgbClr val="7B9899"/>
                </a:solidFill>
              </a:rPr>
              <a:t>The </a:t>
            </a:r>
            <a:r>
              <a:rPr lang="en-US" altLang="el-GR" sz="2400" dirty="0" smtClean="0">
                <a:solidFill>
                  <a:srgbClr val="7B9899"/>
                </a:solidFill>
              </a:rPr>
              <a:t>S</a:t>
            </a:r>
            <a:r>
              <a:rPr lang="el-GR" altLang="el-GR" sz="2400" dirty="0" smtClean="0">
                <a:solidFill>
                  <a:srgbClr val="7B9899"/>
                </a:solidFill>
              </a:rPr>
              <a:t>olution </a:t>
            </a:r>
            <a:r>
              <a:rPr lang="en-US" altLang="el-GR" sz="2400" dirty="0" smtClean="0">
                <a:solidFill>
                  <a:srgbClr val="7B9899"/>
                </a:solidFill>
              </a:rPr>
              <a:t>M</a:t>
            </a:r>
            <a:r>
              <a:rPr lang="el-GR" altLang="el-GR" sz="2400" dirty="0" smtClean="0">
                <a:solidFill>
                  <a:srgbClr val="7B9899"/>
                </a:solidFill>
              </a:rPr>
              <a:t>ethod</a:t>
            </a:r>
            <a:r>
              <a:rPr lang="en-US" altLang="el-GR" sz="2400" dirty="0">
                <a:solidFill>
                  <a:srgbClr val="7B9899"/>
                </a:solidFill>
              </a:rPr>
              <a:t> </a:t>
            </a:r>
            <a:r>
              <a:rPr lang="en-US" altLang="el-GR" sz="2400" dirty="0" smtClean="0">
                <a:solidFill>
                  <a:srgbClr val="7B9899"/>
                </a:solidFill>
              </a:rPr>
              <a:t>(6/11)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GAMS (Academic version)</a:t>
            </a:r>
          </a:p>
          <a:p>
            <a:pPr eaLnBrk="1" hangingPunct="1">
              <a:defRPr/>
            </a:pPr>
            <a:r>
              <a:rPr lang="en-US" altLang="el-GR" dirty="0" smtClean="0"/>
              <a:t>Genetic Algorithm (GA): Developed in </a:t>
            </a:r>
            <a:r>
              <a:rPr lang="en-US" altLang="el-GR" dirty="0" err="1" smtClean="0"/>
              <a:t>Matlab</a:t>
            </a:r>
            <a:endParaRPr lang="en-US" altLang="el-GR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l-GR" dirty="0" smtClean="0"/>
              <a:t>Steps of the GA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E164-4512-435D-B470-494D34C9FD84}" type="slidenum">
              <a:rPr lang="el-GR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588836" y="3105009"/>
            <a:ext cx="7920880" cy="2952328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Step1: </a:t>
            </a:r>
            <a:r>
              <a:rPr lang="en-US" sz="2400" dirty="0" smtClean="0"/>
              <a:t>  Generate </a:t>
            </a:r>
            <a:r>
              <a:rPr lang="en-US" sz="2400" dirty="0"/>
              <a:t>initial population n randomly</a:t>
            </a:r>
            <a:endParaRPr lang="el-GR" sz="2400" dirty="0"/>
          </a:p>
          <a:p>
            <a:r>
              <a:rPr lang="en-US" sz="2400" dirty="0"/>
              <a:t>Step2: </a:t>
            </a:r>
            <a:r>
              <a:rPr lang="en-US" sz="2400" dirty="0" smtClean="0"/>
              <a:t>  Apply </a:t>
            </a:r>
            <a:r>
              <a:rPr lang="en-US" sz="2400" dirty="0"/>
              <a:t>crossover to the population</a:t>
            </a:r>
            <a:endParaRPr lang="el-GR" sz="2400" dirty="0"/>
          </a:p>
          <a:p>
            <a:r>
              <a:rPr lang="en-US" sz="2400" dirty="0"/>
              <a:t>Step3: </a:t>
            </a:r>
            <a:r>
              <a:rPr lang="en-US" sz="2400" dirty="0" smtClean="0"/>
              <a:t>  Apply </a:t>
            </a:r>
            <a:r>
              <a:rPr lang="en-US" sz="2400" dirty="0"/>
              <a:t>mutation to the population</a:t>
            </a:r>
            <a:endParaRPr lang="el-GR" sz="2400" dirty="0"/>
          </a:p>
          <a:p>
            <a:r>
              <a:rPr lang="en-US" sz="2400" dirty="0"/>
              <a:t>Step4</a:t>
            </a:r>
            <a:r>
              <a:rPr lang="en-US" sz="2400" dirty="0" smtClean="0"/>
              <a:t>:   </a:t>
            </a:r>
            <a:r>
              <a:rPr lang="en-US" sz="2400" dirty="0"/>
              <a:t>Evaluate the population and keep n individuals </a:t>
            </a:r>
            <a:r>
              <a:rPr lang="en-US" sz="2400" dirty="0" smtClean="0"/>
              <a:t>	   with </a:t>
            </a:r>
            <a:r>
              <a:rPr lang="en-US" sz="2400" dirty="0"/>
              <a:t>the lowest total cost</a:t>
            </a:r>
            <a:endParaRPr lang="el-GR" sz="2400" dirty="0"/>
          </a:p>
          <a:p>
            <a:r>
              <a:rPr lang="en-US" sz="2400" dirty="0"/>
              <a:t>Step5: </a:t>
            </a:r>
            <a:r>
              <a:rPr lang="en-US" sz="2400" dirty="0" smtClean="0"/>
              <a:t>  Repeat </a:t>
            </a:r>
            <a:r>
              <a:rPr lang="en-US" sz="2400" dirty="0"/>
              <a:t>steps 2-4 until termination condition</a:t>
            </a:r>
            <a:endParaRPr lang="el-GR" sz="2400" dirty="0"/>
          </a:p>
          <a:p>
            <a:pPr algn="ctr"/>
            <a:endParaRPr lang="el-GR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</a:t>
            </a:r>
            <a:r>
              <a:rPr lang="el-GR" altLang="el-GR" sz="2400" dirty="0">
                <a:solidFill>
                  <a:srgbClr val="7B9899"/>
                </a:solidFill>
              </a:rPr>
              <a:t>The </a:t>
            </a:r>
            <a:r>
              <a:rPr lang="en-US" altLang="el-GR" sz="2400" dirty="0">
                <a:solidFill>
                  <a:srgbClr val="7B9899"/>
                </a:solidFill>
              </a:rPr>
              <a:t>S</a:t>
            </a:r>
            <a:r>
              <a:rPr lang="el-GR" altLang="el-GR" sz="2400" dirty="0">
                <a:solidFill>
                  <a:srgbClr val="7B9899"/>
                </a:solidFill>
              </a:rPr>
              <a:t>olution </a:t>
            </a:r>
            <a:r>
              <a:rPr lang="en-US" altLang="el-GR" sz="2400" dirty="0">
                <a:solidFill>
                  <a:srgbClr val="7B9899"/>
                </a:solidFill>
              </a:rPr>
              <a:t>M</a:t>
            </a:r>
            <a:r>
              <a:rPr lang="el-GR" altLang="el-GR" sz="2400" dirty="0" smtClean="0">
                <a:solidFill>
                  <a:srgbClr val="7B9899"/>
                </a:solidFill>
              </a:rPr>
              <a:t>ethod</a:t>
            </a:r>
            <a:r>
              <a:rPr lang="en-US" altLang="el-GR" sz="2400" dirty="0" smtClean="0">
                <a:solidFill>
                  <a:srgbClr val="7B9899"/>
                </a:solidFill>
              </a:rPr>
              <a:t> (7/11)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4238" cy="44279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el-GR" dirty="0" smtClean="0"/>
              <a:t>GA pseudo-code</a:t>
            </a:r>
            <a:endParaRPr lang="en-US" altLang="el-GR" dirty="0"/>
          </a:p>
          <a:p>
            <a:pPr marL="0" indent="0" algn="ctr" eaLnBrk="1" hangingPunct="1">
              <a:buFont typeface="Wingdings 2" pitchFamily="18" charset="2"/>
              <a:buNone/>
            </a:pPr>
            <a:endParaRPr lang="el-GR" altLang="el-GR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13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4788024" y="2013078"/>
            <a:ext cx="3096344" cy="4392488"/>
          </a:xfrm>
          <a:prstGeom prst="roundRect">
            <a:avLst/>
          </a:prstGeom>
          <a:noFill/>
          <a:ln w="2540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b="1" dirty="0"/>
              <a:t>begin</a:t>
            </a:r>
            <a:endParaRPr lang="el-GR" dirty="0"/>
          </a:p>
          <a:p>
            <a:r>
              <a:rPr lang="en-US" dirty="0"/>
              <a:t>initialization P(0);</a:t>
            </a:r>
            <a:endParaRPr lang="el-GR" dirty="0"/>
          </a:p>
          <a:p>
            <a:r>
              <a:rPr lang="en-US" b="1" dirty="0"/>
              <a:t>for</a:t>
            </a:r>
            <a:r>
              <a:rPr lang="en-US" dirty="0"/>
              <a:t> j=1:l</a:t>
            </a:r>
            <a:endParaRPr lang="el-GR" dirty="0"/>
          </a:p>
          <a:p>
            <a:r>
              <a:rPr lang="en-US" dirty="0"/>
              <a:t>Crossover;</a:t>
            </a:r>
            <a:endParaRPr lang="el-GR" dirty="0"/>
          </a:p>
          <a:p>
            <a:r>
              <a:rPr lang="en-US" dirty="0"/>
              <a:t>Mutation;</a:t>
            </a:r>
            <a:endParaRPr lang="el-GR" dirty="0"/>
          </a:p>
          <a:p>
            <a:r>
              <a:rPr lang="en-US" dirty="0"/>
              <a:t>evaluate </a:t>
            </a:r>
            <a:r>
              <a:rPr lang="en-US" dirty="0" smtClean="0"/>
              <a:t>P(j);</a:t>
            </a:r>
            <a:endParaRPr lang="el-GR" dirty="0"/>
          </a:p>
          <a:p>
            <a:r>
              <a:rPr lang="en-US" dirty="0"/>
              <a:t>determine </a:t>
            </a:r>
            <a:r>
              <a:rPr lang="en-US" dirty="0" smtClean="0"/>
              <a:t>P(j) </a:t>
            </a:r>
            <a:r>
              <a:rPr lang="en-US" dirty="0"/>
              <a:t>selection;</a:t>
            </a:r>
            <a:endParaRPr lang="el-GR" dirty="0"/>
          </a:p>
          <a:p>
            <a:r>
              <a:rPr lang="en-US" b="1" dirty="0"/>
              <a:t>end</a:t>
            </a:r>
            <a:endParaRPr lang="el-GR" dirty="0"/>
          </a:p>
          <a:p>
            <a:r>
              <a:rPr lang="en-US" b="1" dirty="0"/>
              <a:t>while</a:t>
            </a:r>
            <a:r>
              <a:rPr lang="en-US" dirty="0"/>
              <a:t> best(j)&lt; best(j+1-l)</a:t>
            </a:r>
            <a:endParaRPr lang="el-GR" dirty="0"/>
          </a:p>
          <a:p>
            <a:r>
              <a:rPr lang="en-US" dirty="0"/>
              <a:t>j=j+1;</a:t>
            </a:r>
            <a:endParaRPr lang="el-GR" dirty="0"/>
          </a:p>
          <a:p>
            <a:r>
              <a:rPr lang="en-US" dirty="0"/>
              <a:t>Crossover;</a:t>
            </a:r>
            <a:endParaRPr lang="el-GR" dirty="0"/>
          </a:p>
          <a:p>
            <a:r>
              <a:rPr lang="en-US" dirty="0"/>
              <a:t>Mutation;</a:t>
            </a:r>
            <a:endParaRPr lang="el-GR" dirty="0"/>
          </a:p>
          <a:p>
            <a:r>
              <a:rPr lang="en-US" dirty="0"/>
              <a:t>evaluate </a:t>
            </a:r>
            <a:r>
              <a:rPr lang="en-US" dirty="0" smtClean="0"/>
              <a:t>P(j);</a:t>
            </a:r>
            <a:endParaRPr lang="el-GR" dirty="0"/>
          </a:p>
          <a:p>
            <a:r>
              <a:rPr lang="en-US" dirty="0"/>
              <a:t>determine </a:t>
            </a:r>
            <a:r>
              <a:rPr lang="en-US" dirty="0" smtClean="0"/>
              <a:t>P(</a:t>
            </a:r>
            <a:r>
              <a:rPr lang="en-US" dirty="0"/>
              <a:t>j</a:t>
            </a:r>
            <a:r>
              <a:rPr lang="en-US" dirty="0" smtClean="0"/>
              <a:t>) </a:t>
            </a:r>
            <a:r>
              <a:rPr lang="en-US" dirty="0"/>
              <a:t>selection;</a:t>
            </a:r>
            <a:endParaRPr lang="el-GR" dirty="0"/>
          </a:p>
          <a:p>
            <a:r>
              <a:rPr lang="en-US" b="1" dirty="0"/>
              <a:t>end</a:t>
            </a:r>
            <a:endParaRPr lang="el-GR" dirty="0"/>
          </a:p>
          <a:p>
            <a:r>
              <a:rPr lang="en-US" b="1" dirty="0" smtClean="0"/>
              <a:t>end</a:t>
            </a:r>
            <a:endParaRPr lang="el-GR" dirty="0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55576" y="2877174"/>
            <a:ext cx="3600400" cy="2664296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sz="2000" dirty="0" smtClean="0"/>
              <a:t>P(j): population of        </a:t>
            </a:r>
          </a:p>
          <a:p>
            <a:r>
              <a:rPr lang="en-US" sz="2000" dirty="0" smtClean="0"/>
              <a:t>chromosomes for iteration j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: number of iterations at which the procedure stops if no better solution is found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est: the best solution of the population</a:t>
            </a:r>
            <a:endParaRPr lang="el-GR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Chromosome Representation (8/11)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93304"/>
            <a:ext cx="8504238" cy="4427984"/>
          </a:xfrm>
        </p:spPr>
        <p:txBody>
          <a:bodyPr/>
          <a:lstStyle/>
          <a:p>
            <a:pPr eaLnBrk="1" hangingPunct="1"/>
            <a:r>
              <a:rPr lang="en-US" altLang="el-GR" sz="2400" dirty="0" smtClean="0"/>
              <a:t>Priority-based encoding for transportation</a:t>
            </a:r>
            <a:endParaRPr lang="el-GR" alt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408" y="515719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3: Chromosome representation for the Supply Chain Network model</a:t>
            </a:r>
            <a:endParaRPr lang="el-GR" sz="16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589161" cy="20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Chromosome decoding (9/11)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15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408" y="5610726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4: Example of decoding part of a chromosome for transportation</a:t>
            </a:r>
            <a:endParaRPr lang="el-GR" sz="16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119858"/>
            <a:ext cx="83248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Crossover (10/11)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16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408" y="546671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5: Crossover illustration for the Supply Chain Network model</a:t>
            </a:r>
            <a:endParaRPr lang="el-GR" sz="16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533106" cy="23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Mutation (11/11)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17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408" y="522920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6: Mutation illustration for the Supply Chain Network model</a:t>
            </a:r>
            <a:endParaRPr lang="el-GR" sz="16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4" y="2852935"/>
            <a:ext cx="8560246" cy="198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Production-Distribution </a:t>
            </a:r>
            <a:r>
              <a:rPr lang="en-US" altLang="el-GR" sz="2400" dirty="0">
                <a:solidFill>
                  <a:srgbClr val="7B9899"/>
                </a:solidFill>
              </a:rPr>
              <a:t>Inventory (PDI) </a:t>
            </a:r>
            <a:r>
              <a:rPr lang="en-US" altLang="el-GR" sz="2400" dirty="0" smtClean="0">
                <a:solidFill>
                  <a:srgbClr val="7B9899"/>
                </a:solidFill>
              </a:rPr>
              <a:t>(1/13)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/>
              <a:t>Assumptions</a:t>
            </a:r>
          </a:p>
          <a:p>
            <a:pPr eaLnBrk="1" hangingPunct="1">
              <a:defRPr/>
            </a:pPr>
            <a:r>
              <a:rPr lang="en-US" sz="2000" dirty="0" smtClean="0"/>
              <a:t>Known customer demand</a:t>
            </a:r>
          </a:p>
          <a:p>
            <a:pPr eaLnBrk="1" hangingPunct="1">
              <a:defRPr/>
            </a:pPr>
            <a:r>
              <a:rPr lang="en-US" sz="2000" dirty="0" smtClean="0"/>
              <a:t>Known supplier capacities</a:t>
            </a:r>
          </a:p>
          <a:p>
            <a:pPr eaLnBrk="1" hangingPunct="1">
              <a:defRPr/>
            </a:pPr>
            <a:r>
              <a:rPr lang="en-US" sz="2000" dirty="0" smtClean="0"/>
              <a:t>Known production and handling costs</a:t>
            </a:r>
          </a:p>
          <a:p>
            <a:pPr eaLnBrk="1" hangingPunct="1">
              <a:defRPr/>
            </a:pPr>
            <a:r>
              <a:rPr lang="en-US" sz="2000" dirty="0" smtClean="0"/>
              <a:t>Known maximum capacities of all nodes</a:t>
            </a:r>
          </a:p>
          <a:p>
            <a:pPr eaLnBrk="1" hangingPunct="1">
              <a:defRPr/>
            </a:pPr>
            <a:r>
              <a:rPr lang="en-US" sz="2000" dirty="0" smtClean="0"/>
              <a:t>Plants and retailers have holding capacities</a:t>
            </a:r>
          </a:p>
          <a:p>
            <a:pPr eaLnBrk="1" hangingPunct="1">
              <a:defRPr/>
            </a:pPr>
            <a:r>
              <a:rPr lang="en-US" sz="2000" dirty="0" smtClean="0"/>
              <a:t>DCs have no </a:t>
            </a:r>
            <a:r>
              <a:rPr lang="en-US" sz="2000" dirty="0"/>
              <a:t>holding </a:t>
            </a:r>
            <a:r>
              <a:rPr lang="en-US" sz="2000" dirty="0" smtClean="0"/>
              <a:t>capacities (kind of cross-docking)</a:t>
            </a:r>
          </a:p>
          <a:p>
            <a:pPr eaLnBrk="1" hangingPunct="1">
              <a:defRPr/>
            </a:pPr>
            <a:r>
              <a:rPr lang="en-US" sz="2000" dirty="0"/>
              <a:t>Transportation </a:t>
            </a:r>
            <a:r>
              <a:rPr lang="en-US" sz="2000" dirty="0" smtClean="0"/>
              <a:t>cost = fixed cost/vehicle + variable cost/product</a:t>
            </a:r>
            <a:endParaRPr lang="el-GR" sz="2000" dirty="0" smtClean="0"/>
          </a:p>
          <a:p>
            <a:pPr eaLnBrk="1" hangingPunct="1">
              <a:defRPr/>
            </a:pPr>
            <a:r>
              <a:rPr lang="en-US" sz="2000" dirty="0"/>
              <a:t>Production </a:t>
            </a:r>
            <a:r>
              <a:rPr lang="en-US" sz="2000" dirty="0" smtClean="0"/>
              <a:t>cost = fixed </a:t>
            </a:r>
            <a:r>
              <a:rPr lang="en-US" sz="2000" dirty="0"/>
              <a:t>setup cost </a:t>
            </a:r>
            <a:r>
              <a:rPr lang="en-US" sz="2000" dirty="0" smtClean="0"/>
              <a:t>+ variable cost/produced unit</a:t>
            </a:r>
          </a:p>
          <a:p>
            <a:pPr eaLnBrk="1" hangingPunct="1">
              <a:defRPr/>
            </a:pPr>
            <a:r>
              <a:rPr lang="en-US" sz="2000" dirty="0"/>
              <a:t>Backordering </a:t>
            </a:r>
            <a:r>
              <a:rPr lang="en-US" sz="2000" dirty="0" smtClean="0"/>
              <a:t>for </a:t>
            </a:r>
            <a:r>
              <a:rPr lang="en-US" sz="2000" dirty="0"/>
              <a:t>one time period </a:t>
            </a:r>
            <a:r>
              <a:rPr lang="en-US" sz="2000" dirty="0">
                <a:latin typeface="Calibri"/>
                <a:cs typeface="Calibri"/>
              </a:rPr>
              <a:t>→</a:t>
            </a:r>
            <a:r>
              <a:rPr lang="en-US" sz="2000" dirty="0" smtClean="0"/>
              <a:t> shortage cost/product</a:t>
            </a:r>
            <a:r>
              <a:rPr lang="en-US" sz="2000" dirty="0"/>
              <a:t>.</a:t>
            </a:r>
            <a:endParaRPr lang="el-GR" altLang="el-GR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13D03-EAC8-4EDC-B0A0-91E246CB2EB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</a:t>
            </a:r>
            <a:r>
              <a:rPr lang="en-US" altLang="el-GR" sz="2400" dirty="0">
                <a:solidFill>
                  <a:srgbClr val="7B9899"/>
                </a:solidFill>
              </a:rPr>
              <a:t>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(2/13)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D34C-DFDE-4958-A858-F17B7053A36A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19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1" dirty="0"/>
                  <a:t>Objective function</a:t>
                </a:r>
              </a:p>
              <a:p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l-GR" sz="1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min</m:t>
                          </m:r>
                          <m:r>
                            <a:rPr lang="en-US" sz="1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TC</m:t>
                          </m:r>
                          <m:r>
                            <a:rPr lang="en-US" sz="1400"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𝐽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𝑃𝑇𝑆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𝑗𝑘𝑟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𝑞𝑠𝑝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𝑗𝑘𝑟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  <m:r>
                            <a:rPr lang="en-US" sz="1400">
                              <a:latin typeface="Cambria Math"/>
                            </a:rPr>
                            <m:t> 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𝐶𝑆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𝑘𝑝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  <m:r>
                            <a:rPr lang="en-US" sz="1400">
                              <a:latin typeface="Cambria Math"/>
                            </a:rPr>
                            <m:t> 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𝐶𝑃𝑅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𝑘𝑝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𝑞𝑝𝑟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  <m:r>
                            <a:rPr lang="en-US" sz="1400">
                              <a:latin typeface="Cambria Math"/>
                            </a:rPr>
                            <m:t>     </m:t>
                          </m:r>
                        </m:e>
                      </m:func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𝐶𝑃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𝑠𝑝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𝑞𝑖𝑝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𝑘𝑝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𝑇𝑃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l-GR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l-GR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𝑠𝑝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𝑞𝑝𝑑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𝑘𝑙𝑝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𝑉𝑃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𝑡𝑝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𝑝𝑘𝑙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𝑞𝑝𝑑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𝑘𝑙𝑝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𝐶𝐷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𝑞𝑑𝑟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𝑙𝑚𝑝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𝑇𝐷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l-GR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𝑠𝑝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l-GR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𝑞𝑑𝑟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𝑙𝑚𝑝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𝑉𝐷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𝑡𝑑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𝑝𝑙𝑚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𝑞𝑑𝑟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𝑙𝑚𝑝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𝐶𝑅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l-G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𝑠𝑝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l-G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𝑞𝑖𝑟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𝑚𝑝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𝑡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  <m:r>
                        <a:rPr lang="en-US" sz="1400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𝑇𝑅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l-GR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𝑠𝑝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l-GR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𝑞𝑟𝑐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𝑚𝑛𝑝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𝑉𝑅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𝑝𝑚𝑛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𝑠𝑐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𝑛𝑝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1400" dirty="0"/>
              </a:p>
              <a:p>
                <a:pPr marL="0" indent="0">
                  <a:buNone/>
                </a:pPr>
                <a:endParaRPr lang="el-GR" sz="14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sz="2800" dirty="0" smtClean="0"/>
              <a:t>The two Problems</a:t>
            </a:r>
          </a:p>
          <a:p>
            <a:r>
              <a:rPr lang="en-US" sz="2800" dirty="0" smtClean="0"/>
              <a:t>Model1</a:t>
            </a:r>
          </a:p>
          <a:p>
            <a:pPr lvl="1"/>
            <a:r>
              <a:rPr lang="en-US" sz="2400" dirty="0" smtClean="0"/>
              <a:t>Mathematical formulation</a:t>
            </a:r>
          </a:p>
          <a:p>
            <a:pPr lvl="1"/>
            <a:r>
              <a:rPr lang="en-US" sz="2400" dirty="0" smtClean="0"/>
              <a:t>The Solution Method</a:t>
            </a:r>
          </a:p>
          <a:p>
            <a:r>
              <a:rPr lang="en-US" sz="2800" dirty="0" smtClean="0"/>
              <a:t>Model2</a:t>
            </a:r>
          </a:p>
          <a:p>
            <a:pPr lvl="1"/>
            <a:r>
              <a:rPr lang="en-US" sz="2400" dirty="0" smtClean="0"/>
              <a:t>Mathematical formulation</a:t>
            </a:r>
          </a:p>
          <a:p>
            <a:pPr lvl="1"/>
            <a:r>
              <a:rPr lang="en-US" sz="2400" dirty="0"/>
              <a:t>The Solution Method</a:t>
            </a:r>
          </a:p>
          <a:p>
            <a:r>
              <a:rPr lang="en-US" sz="2800" dirty="0" smtClean="0"/>
              <a:t>Managerial Implications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 </a:t>
            </a:r>
            <a:r>
              <a:rPr lang="en-US" sz="2800" dirty="0"/>
              <a:t>&amp; further research</a:t>
            </a:r>
          </a:p>
          <a:p>
            <a:r>
              <a:rPr lang="en-US" sz="2800" dirty="0"/>
              <a:t>References</a:t>
            </a:r>
          </a:p>
          <a:p>
            <a:r>
              <a:rPr lang="en-US" sz="2800" dirty="0"/>
              <a:t>Acknowledgments</a:t>
            </a:r>
            <a:endParaRPr lang="el-GR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</a:t>
            </a:r>
            <a:r>
              <a:rPr lang="el-GR" altLang="el-GR" sz="1400" dirty="0" smtClean="0">
                <a:solidFill>
                  <a:srgbClr val="FFFFFF"/>
                </a:solidFill>
              </a:rPr>
              <a:t>, </a:t>
            </a:r>
            <a:r>
              <a:rPr lang="en-US" altLang="el-GR" sz="1400" dirty="0" smtClean="0">
                <a:solidFill>
                  <a:srgbClr val="FFFFFF"/>
                </a:solidFill>
              </a:rPr>
              <a:t>Volos, Greece</a:t>
            </a:r>
            <a:r>
              <a:rPr lang="el-GR" altLang="el-GR" sz="1400" dirty="0" smtClean="0">
                <a:solidFill>
                  <a:srgbClr val="FFFFFF"/>
                </a:solidFill>
              </a:rPr>
              <a:t>, </a:t>
            </a:r>
            <a:r>
              <a:rPr lang="en-US" altLang="el-GR" sz="1400" dirty="0" smtClean="0">
                <a:solidFill>
                  <a:srgbClr val="FFFFFF"/>
                </a:solidFill>
              </a:rPr>
              <a:t>1-6</a:t>
            </a:r>
            <a:r>
              <a:rPr lang="el-GR" altLang="el-GR" sz="1400" dirty="0" smtClean="0">
                <a:solidFill>
                  <a:srgbClr val="FFFFFF"/>
                </a:solidFill>
              </a:rPr>
              <a:t> </a:t>
            </a:r>
            <a:r>
              <a:rPr lang="en-US" altLang="el-GR" sz="1400" dirty="0" smtClean="0">
                <a:solidFill>
                  <a:srgbClr val="FFFFFF"/>
                </a:solidFill>
              </a:rPr>
              <a:t>June</a:t>
            </a:r>
            <a:r>
              <a:rPr lang="el-GR" altLang="el-GR" sz="1400" dirty="0" smtClean="0">
                <a:solidFill>
                  <a:srgbClr val="FFFFFF"/>
                </a:solidFill>
              </a:rPr>
              <a:t>,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</a:t>
            </a:r>
            <a:r>
              <a:rPr lang="en-US" altLang="el-GR" sz="2400" dirty="0">
                <a:solidFill>
                  <a:srgbClr val="7B9899"/>
                </a:solidFill>
              </a:rPr>
              <a:t>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(3/13)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D34C-DFDE-4958-A858-F17B7053A36A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20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56364843"/>
                  </p:ext>
                </p:extLst>
              </p:nvPr>
            </p:nvGraphicFramePr>
            <p:xfrm>
              <a:off x="755576" y="1700807"/>
              <a:ext cx="7632848" cy="453650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33299"/>
                    <a:gridCol w="4699549"/>
                  </a:tblGrid>
                  <a:tr h="649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𝑃𝑇𝑆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𝑗𝑘𝑟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𝑞𝑠𝑝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𝑗𝑘𝑟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Raw </a:t>
                          </a:r>
                          <a:r>
                            <a:rPr lang="en-US" sz="1600" dirty="0">
                              <a:effectLst/>
                            </a:rPr>
                            <a:t>material purchasing and transportation cost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𝐶𝑆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Setup </a:t>
                          </a:r>
                          <a:r>
                            <a:rPr lang="en-US" sz="1600" dirty="0">
                              <a:effectLst/>
                            </a:rPr>
                            <a:t>cost of production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𝐶𝑃𝑅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𝑞𝑝𝑟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cost of production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𝐶𝑃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𝑠𝑝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𝑞𝑖𝑝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Holding </a:t>
                          </a:r>
                          <a:r>
                            <a:rPr lang="en-US" sz="1600" dirty="0">
                              <a:effectLst/>
                            </a:rPr>
                            <a:t>cost of Plants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𝑇𝑃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𝑘𝑙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begChr m:val="⌈"/>
                                                    <m:endChr m:val="⌉"/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l-GR" sz="1200" i="1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l-GR" sz="1200" i="1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l-GR" sz="1200" i="1">
                                                                    <a:effectLst/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l-GR" sz="1050">
                                                                    <a:effectLst/>
                                                                    <a:latin typeface="Cambria Math"/>
                                                                  </a:rPr>
                                                                  <m:t>𝑠𝑝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l-GR" sz="1050">
                                                                    <a:effectLst/>
                                                                    <a:latin typeface="Cambria Math"/>
                                                                  </a:rPr>
                                                                  <m:t>𝑝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el-GR" sz="105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𝑞𝑝𝑑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l-GR" sz="105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𝑘𝑙𝑝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𝑡</m:t>
                                                        </m:r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)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𝑉𝑃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plants to DCs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l-GR" sz="1200" i="1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𝑡𝑝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𝑝𝑘𝑙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𝑞𝑝𝑑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𝑘𝑙𝑝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plants to DCs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05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05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050">
                                                <a:effectLst/>
                                                <a:latin typeface="Cambria Math"/>
                                              </a:rPr>
                                              <m:t>𝑀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l-GR" sz="1200" i="1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𝐶𝐷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l-GR" sz="105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𝑙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𝑞𝑑𝑟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05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𝑙𝑚𝑝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05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DC </a:t>
                          </a:r>
                          <a:r>
                            <a:rPr lang="en-US" sz="1600" dirty="0">
                              <a:effectLst/>
                            </a:rPr>
                            <a:t>handling cost 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56364843"/>
                  </p:ext>
                </p:extLst>
              </p:nvPr>
            </p:nvGraphicFramePr>
            <p:xfrm>
              <a:off x="755576" y="1700807"/>
              <a:ext cx="7632848" cy="453650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33299"/>
                    <a:gridCol w="4699549"/>
                  </a:tblGrid>
                  <a:tr h="64901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r="-160499" b="-6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Raw </a:t>
                          </a:r>
                          <a:r>
                            <a:rPr lang="en-US" sz="1600" dirty="0">
                              <a:effectLst/>
                            </a:rPr>
                            <a:t>material purchasing and transportation cost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99065" r="-160499" b="-4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Setup </a:t>
                          </a:r>
                          <a:r>
                            <a:rPr lang="en-US" sz="1600" dirty="0">
                              <a:effectLst/>
                            </a:rPr>
                            <a:t>cost of production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200943" r="-16049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cost of production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300943" r="-160499" b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Holding </a:t>
                          </a:r>
                          <a:r>
                            <a:rPr lang="en-US" sz="1600" dirty="0">
                              <a:effectLst/>
                            </a:rPr>
                            <a:t>cost of Plants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400943" r="-16049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plants to DCs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496262" r="-1604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plants to DCs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9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8" t="-601887" r="-160499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DC </a:t>
                          </a:r>
                          <a:r>
                            <a:rPr lang="en-US" sz="1600" dirty="0">
                              <a:effectLst/>
                            </a:rPr>
                            <a:t>handling cost 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</a:t>
            </a:r>
            <a:r>
              <a:rPr lang="en-US" altLang="el-GR" sz="2400" dirty="0">
                <a:solidFill>
                  <a:srgbClr val="7B9899"/>
                </a:solidFill>
              </a:rPr>
              <a:t>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(4/13)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D34C-DFDE-4958-A858-F17B7053A36A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440661041"/>
                  </p:ext>
                </p:extLst>
              </p:nvPr>
            </p:nvGraphicFramePr>
            <p:xfrm>
              <a:off x="683568" y="1628800"/>
              <a:ext cx="7920880" cy="460851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64296"/>
                    <a:gridCol w="5256584"/>
                  </a:tblGrid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𝑀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𝑇𝐷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𝑙𝑚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begChr m:val="⌈"/>
                                                    <m:endChr m:val="⌉"/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l-GR" sz="1400" i="1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l-GR" sz="1400" i="1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𝑠𝑝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𝑝</m:t>
                                                            </m:r>
                                                          </m:sub>
                                                        </m:sSub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l-GR" sz="1400" i="1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𝑞𝑑𝑟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𝑙𝑚𝑝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𝑡</m:t>
                                                        </m:r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)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𝑉𝐷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DCs to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𝑀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𝑡𝑑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𝑝𝑙𝑚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𝑞𝑑𝑟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𝑙𝑚𝑝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DCs to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𝐶𝑅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  <m:sSub>
                                  <m:sSubPr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𝑠𝑝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𝑞𝑖𝑟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𝑚𝑝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Holding </a:t>
                          </a:r>
                          <a:r>
                            <a:rPr lang="en-US" sz="1600" dirty="0">
                              <a:effectLst/>
                            </a:rPr>
                            <a:t>cost of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𝑇𝑅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begChr m:val="⌈"/>
                                                    <m:endChr m:val="⌉"/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l-GR" sz="1400" i="1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l-GR" sz="1400" i="1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𝑠𝑝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𝑝</m:t>
                                                            </m:r>
                                                          </m:sub>
                                                        </m:sSub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l-GR" sz="1400" i="1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𝑞𝑟𝑐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l-GR" sz="1100">
                                                                <a:effectLst/>
                                                                <a:latin typeface="Cambria Math"/>
                                                              </a:rPr>
                                                              <m:t>𝑚𝑛𝑝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𝑡</m:t>
                                                        </m:r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)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l-GR" sz="1100"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𝑉𝑅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retailers to customers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𝑡𝑟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𝑝𝑚𝑛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𝑞𝑟𝑐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𝑚𝑛𝑝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retailers to customers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100">
                                            <a:effectLst/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4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𝑠𝑐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l-GR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100">
                                                    <a:effectLst/>
                                                    <a:latin typeface="Cambria Math"/>
                                                  </a:rPr>
                                                  <m:t>𝑛𝑝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l-GR" sz="1100">
                                                <a:effectLst/>
                                                <a:latin typeface="Cambria Math"/>
                                              </a:rPr>
                                              <m:t>) 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Shortage </a:t>
                          </a:r>
                          <a:r>
                            <a:rPr lang="en-US" sz="1600" dirty="0">
                              <a:effectLst/>
                            </a:rPr>
                            <a:t>cost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440661041"/>
                  </p:ext>
                </p:extLst>
              </p:nvPr>
            </p:nvGraphicFramePr>
            <p:xfrm>
              <a:off x="683568" y="1628800"/>
              <a:ext cx="7920880" cy="460851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64296"/>
                    <a:gridCol w="5256584"/>
                  </a:tblGrid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r="-19748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DCs to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00000" r="-19748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DCs to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00000" r="-19748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Holding </a:t>
                          </a:r>
                          <a:r>
                            <a:rPr lang="en-US" sz="1600" dirty="0">
                              <a:effectLst/>
                            </a:rPr>
                            <a:t>cost of Retailers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00000" r="-197483" b="-2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Fixed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retailers to customers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00000" r="-197483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Variable </a:t>
                          </a:r>
                          <a:r>
                            <a:rPr lang="en-US" sz="1600" dirty="0">
                              <a:effectLst/>
                            </a:rPr>
                            <a:t>transportation cost from retailers to customers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80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00000" r="-197483" b="-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: Shortage </a:t>
                          </a:r>
                          <a:r>
                            <a:rPr lang="en-US" sz="1600" dirty="0">
                              <a:effectLst/>
                            </a:rPr>
                            <a:t>cost</a:t>
                          </a:r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Model2: 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(5/13)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4EA84-B341-4CEB-B602-D769AE46963C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22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395536" y="1916832"/>
            <a:ext cx="369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s.t.</a:t>
            </a:r>
            <a:endParaRPr lang="en-US" altLang="el-GR" sz="2800" dirty="0">
              <a:ea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616488195"/>
                  </p:ext>
                </p:extLst>
              </p:nvPr>
            </p:nvGraphicFramePr>
            <p:xfrm>
              <a:off x="184752" y="2139918"/>
              <a:ext cx="5305350" cy="41187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873302"/>
                    <a:gridCol w="43204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 ≤ 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𝑆𝐶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𝑗𝑟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 ∀ 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𝑢𝑐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𝑞𝑝𝑟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≤ 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𝑃𝐶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sz="120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𝑢𝑐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sz="1200">
                                                  <a:effectLst/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𝑞𝑝𝑑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𝑘𝑙𝑝</m:t>
                                          </m:r>
                                        </m:sub>
                                      </m:s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(4)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𝑞𝑖𝑝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𝐻𝑃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𝑞𝑖𝑟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𝐻𝑅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𝑅𝐶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1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𝑞𝑑𝑟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𝑙𝑚𝑝</m:t>
                                          </m:r>
                                        </m:sub>
                                      </m:s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𝐷𝐶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8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𝑞𝑝𝑟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(9)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100−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&lt;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(10)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58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=0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T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(11)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(12)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1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  =   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(13)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616488195"/>
                  </p:ext>
                </p:extLst>
              </p:nvPr>
            </p:nvGraphicFramePr>
            <p:xfrm>
              <a:off x="184752" y="2139918"/>
              <a:ext cx="5305350" cy="41187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873302"/>
                    <a:gridCol w="432048"/>
                  </a:tblGrid>
                  <a:tr h="23710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17949" r="-8875" b="-18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717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17949" r="-8875" b="-17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958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17949" r="-8875" b="-16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(4)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717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17949" r="-8875" b="-15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717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17949" r="-8875" b="-14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717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617949" r="-8875" b="-13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195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18519" r="-8875" b="-8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88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24272" r="-8875" b="-344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(9)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615493" r="-887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(10)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589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45614" r="-8875" b="-14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(11)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323404" r="-8875" b="-2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(12)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155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262264" r="-8875" b="-1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(13)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3563888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Constraints</a:t>
            </a:r>
            <a:endParaRPr lang="el-GR" b="1" dirty="0">
              <a:latin typeface="+mn-lt"/>
            </a:endParaRPr>
          </a:p>
        </p:txBody>
      </p:sp>
      <p:sp>
        <p:nvSpPr>
          <p:cNvPr id="13" name="Δεξιό άγκιστρο 12"/>
          <p:cNvSpPr/>
          <p:nvPr/>
        </p:nvSpPr>
        <p:spPr>
          <a:xfrm>
            <a:off x="5400091" y="2193056"/>
            <a:ext cx="198913" cy="15959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689004" y="280638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Capacity constraints</a:t>
            </a:r>
            <a:endParaRPr lang="el-GR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1770" y="4036422"/>
            <a:ext cx="302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Dictates binary variable</a:t>
            </a:r>
            <a:endParaRPr lang="el-GR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078" y="4446406"/>
            <a:ext cx="309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Satisfaction of Service Level (SL)  constraint</a:t>
            </a:r>
            <a:endParaRPr lang="el-GR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3127" y="5590981"/>
            <a:ext cx="300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Customer satisfaction after backordering</a:t>
            </a:r>
            <a:endParaRPr lang="el-GR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078" y="5014917"/>
            <a:ext cx="302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Backordering constraint for the last period</a:t>
            </a:r>
            <a:endParaRPr lang="el-GR" dirty="0">
              <a:latin typeface="+mn-lt"/>
            </a:endParaRPr>
          </a:p>
        </p:txBody>
      </p:sp>
      <p:sp>
        <p:nvSpPr>
          <p:cNvPr id="19" name="Δεξιό άγκιστρο 18"/>
          <p:cNvSpPr/>
          <p:nvPr/>
        </p:nvSpPr>
        <p:spPr>
          <a:xfrm>
            <a:off x="5436096" y="5732386"/>
            <a:ext cx="173892" cy="4329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436096" y="5301208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436096" y="4748318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5406220" y="4221088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Model2: 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(6/13)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4EA84-B341-4CEB-B602-D769AE46963C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335335" y="1930971"/>
            <a:ext cx="369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s.t.</a:t>
            </a:r>
            <a:endParaRPr lang="en-US" altLang="el-GR" sz="2800" dirty="0">
              <a:ea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934873513"/>
                  </p:ext>
                </p:extLst>
              </p:nvPr>
            </p:nvGraphicFramePr>
            <p:xfrm>
              <a:off x="251520" y="2219028"/>
              <a:ext cx="5700439" cy="403780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268391"/>
                    <a:gridCol w="43204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rininv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𝑚𝑝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𝑞𝑖𝑟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∀ 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𝑎𝑛𝑑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𝑓𝑜𝑟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(14)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𝑞𝑖𝑟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𝑞𝑖𝑟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𝑞𝑟𝑐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𝑚𝑛𝑝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∀ 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𝑎𝑛𝑑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𝑓𝑜𝑟</m:t>
                                      </m:r>
                                      <m:r>
                                        <a:rPr lang="en-US" sz="12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&gt;1</m:t>
                                      </m:r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1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𝑞𝑝𝑟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pininv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𝑞𝑖𝑝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(17)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𝑞𝑝𝑟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𝑞𝑖𝑝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𝑞𝑖𝑝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1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𝐽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𝑞𝑠𝑝</m:t>
                                      </m:r>
                                    </m:e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l-GR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l-GR" sz="1200">
                                          <a:effectLst/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12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l-GR" sz="1200">
                                              <a:effectLst/>
                                              <a:latin typeface="Cambria Math"/>
                                            </a:rPr>
                                            <m:t>𝑟𝑝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𝑞𝑝𝑟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𝑟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9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20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𝑞𝑠𝑝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𝑗𝑘𝑟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21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𝑞𝑝𝑟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𝑞𝑖𝑝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8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𝑞𝑝𝑑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𝑘𝑙𝑝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24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2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𝑞𝑑𝑟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𝑙𝑚𝑝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2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𝑞𝑖𝑟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𝑚𝑝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3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𝑞𝑟𝑐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𝑚𝑛𝑝</m:t>
                                  </m:r>
                                </m:sub>
                              </m:sSub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l-GR" sz="12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≥0 ∀ 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𝑚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(2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𝑛𝑝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l-GR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≥0 ∀ 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l-GR" sz="12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(2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934873513"/>
                  </p:ext>
                </p:extLst>
              </p:nvPr>
            </p:nvGraphicFramePr>
            <p:xfrm>
              <a:off x="251520" y="2219028"/>
              <a:ext cx="5700439" cy="403780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268391"/>
                    <a:gridCol w="432048"/>
                  </a:tblGrid>
                  <a:tr h="2364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17949" r="-8333" b="-16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(14)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64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17949" r="-8333" b="-15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1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45882" r="-8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16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64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35897" r="-8333" b="-1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(17)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64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652632" r="-8333" b="-1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15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76316" r="-8333" b="-46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(1</a:t>
                          </a:r>
                          <a:r>
                            <a:rPr lang="en-US" sz="1200" dirty="0">
                              <a:effectLst/>
                            </a:rPr>
                            <a:t>9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754167" r="-8333" b="-6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20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726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108108" r="-8333" b="-7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21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208108" r="-8333" b="-6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22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308108" r="-8333" b="-5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23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408108" r="-8333" b="-4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24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468421" r="-8333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25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610811" r="-8333" b="-2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</a:t>
                          </a:r>
                          <a:r>
                            <a:rPr lang="en-US" sz="1200" dirty="0">
                              <a:effectLst/>
                            </a:rPr>
                            <a:t>26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304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665789" r="-8333" b="-1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(2</a:t>
                          </a:r>
                          <a:r>
                            <a:rPr lang="en-US" sz="1200" dirty="0">
                              <a:effectLst/>
                            </a:rPr>
                            <a:t>7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5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813514" r="-8333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(2</a:t>
                          </a:r>
                          <a:r>
                            <a:rPr lang="en-US" sz="1200" dirty="0">
                              <a:effectLst/>
                            </a:rPr>
                            <a:t>8</a:t>
                          </a:r>
                          <a:r>
                            <a:rPr lang="el-GR" sz="1200" dirty="0">
                              <a:effectLst/>
                            </a:rPr>
                            <a:t>)</a:t>
                          </a:r>
                          <a:endParaRPr lang="el-G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3563888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Constraints</a:t>
            </a:r>
            <a:endParaRPr lang="el-GR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132856"/>
            <a:ext cx="26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Inventory balance constraint of retailers</a:t>
            </a:r>
            <a:endParaRPr lang="el-GR" dirty="0">
              <a:latin typeface="+mn-lt"/>
            </a:endParaRPr>
          </a:p>
        </p:txBody>
      </p:sp>
      <p:sp>
        <p:nvSpPr>
          <p:cNvPr id="14" name="Δεξιό άγκιστρο 13"/>
          <p:cNvSpPr/>
          <p:nvPr/>
        </p:nvSpPr>
        <p:spPr>
          <a:xfrm>
            <a:off x="5940152" y="2276872"/>
            <a:ext cx="180020" cy="4038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6162625" y="3119935"/>
            <a:ext cx="26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Inventory balance constraint of plants</a:t>
            </a:r>
            <a:endParaRPr lang="el-GR" dirty="0">
              <a:latin typeface="+mn-lt"/>
            </a:endParaRPr>
          </a:p>
        </p:txBody>
      </p:sp>
      <p:sp>
        <p:nvSpPr>
          <p:cNvPr id="16" name="Δεξιό άγκιστρο 15"/>
          <p:cNvSpPr/>
          <p:nvPr/>
        </p:nvSpPr>
        <p:spPr>
          <a:xfrm>
            <a:off x="5940152" y="3241179"/>
            <a:ext cx="180020" cy="4038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Δεξιό άγκιστρο 17"/>
          <p:cNvSpPr/>
          <p:nvPr/>
        </p:nvSpPr>
        <p:spPr>
          <a:xfrm>
            <a:off x="5940152" y="4483745"/>
            <a:ext cx="194577" cy="175356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410031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Binary variable constraint </a:t>
            </a:r>
            <a:endParaRPr lang="el-GR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8242" y="51758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Non-negativity constraint </a:t>
            </a:r>
            <a:endParaRPr lang="el-GR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37483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Satisfaction of Plant demand</a:t>
            </a:r>
            <a:endParaRPr lang="el-GR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2779187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Satisfaction of DC demand</a:t>
            </a:r>
            <a:endParaRPr lang="el-GR" dirty="0">
              <a:latin typeface="+mn-lt"/>
            </a:endParaRPr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>
            <a:off x="5910276" y="2956302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>
            <a:off x="5910276" y="4285059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5868144" y="3933056"/>
            <a:ext cx="173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</a:t>
            </a:r>
            <a:r>
              <a:rPr lang="el-GR" altLang="el-GR" sz="2400" dirty="0" smtClean="0">
                <a:solidFill>
                  <a:srgbClr val="7B9899"/>
                </a:solidFill>
              </a:rPr>
              <a:t>The </a:t>
            </a:r>
            <a:r>
              <a:rPr lang="en-US" altLang="el-GR" sz="2400" dirty="0" smtClean="0">
                <a:solidFill>
                  <a:srgbClr val="7B9899"/>
                </a:solidFill>
              </a:rPr>
              <a:t>S</a:t>
            </a:r>
            <a:r>
              <a:rPr lang="el-GR" altLang="el-GR" sz="2400" dirty="0" smtClean="0">
                <a:solidFill>
                  <a:srgbClr val="7B9899"/>
                </a:solidFill>
              </a:rPr>
              <a:t>olution </a:t>
            </a:r>
            <a:r>
              <a:rPr lang="en-US" altLang="el-GR" sz="2400" dirty="0" smtClean="0">
                <a:solidFill>
                  <a:srgbClr val="7B9899"/>
                </a:solidFill>
              </a:rPr>
              <a:t>M</a:t>
            </a:r>
            <a:r>
              <a:rPr lang="el-GR" altLang="el-GR" sz="2400" dirty="0" smtClean="0">
                <a:solidFill>
                  <a:srgbClr val="7B9899"/>
                </a:solidFill>
              </a:rPr>
              <a:t>ethod</a:t>
            </a:r>
            <a:r>
              <a:rPr lang="en-US" altLang="el-GR" sz="2400" dirty="0">
                <a:solidFill>
                  <a:srgbClr val="7B9899"/>
                </a:solidFill>
              </a:rPr>
              <a:t> </a:t>
            </a:r>
            <a:r>
              <a:rPr lang="en-US" altLang="el-GR" sz="2400" dirty="0" smtClean="0">
                <a:solidFill>
                  <a:srgbClr val="7B9899"/>
                </a:solidFill>
              </a:rPr>
              <a:t>(7/13)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dirty="0"/>
              <a:t>GAMS (Academic version)</a:t>
            </a:r>
          </a:p>
          <a:p>
            <a:pPr eaLnBrk="1" hangingPunct="1">
              <a:defRPr/>
            </a:pPr>
            <a:r>
              <a:rPr lang="en-US" altLang="el-GR" dirty="0"/>
              <a:t>Genetic Algorithm (GA): Developed in </a:t>
            </a:r>
            <a:r>
              <a:rPr lang="en-US" altLang="el-GR" dirty="0" err="1"/>
              <a:t>Matlab</a:t>
            </a:r>
            <a:endParaRPr lang="en-US" altLang="el-GR" dirty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l-GR" dirty="0" smtClean="0"/>
              <a:t>Steps of the GA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E164-4512-435D-B470-494D34C9FD84}" type="slidenum">
              <a:rPr lang="el-GR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588836" y="3105009"/>
            <a:ext cx="7920880" cy="2952328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Step1: </a:t>
            </a:r>
            <a:r>
              <a:rPr lang="en-US" sz="2400" dirty="0" smtClean="0"/>
              <a:t>  Generate </a:t>
            </a:r>
            <a:r>
              <a:rPr lang="en-US" sz="2400" dirty="0"/>
              <a:t>initial population n randomly</a:t>
            </a:r>
            <a:endParaRPr lang="el-GR" sz="2400" dirty="0"/>
          </a:p>
          <a:p>
            <a:r>
              <a:rPr lang="en-US" sz="2400" dirty="0"/>
              <a:t>Step2: </a:t>
            </a:r>
            <a:r>
              <a:rPr lang="en-US" sz="2400" dirty="0" smtClean="0"/>
              <a:t>  Apply </a:t>
            </a:r>
            <a:r>
              <a:rPr lang="en-US" sz="2400" dirty="0"/>
              <a:t>crossover to the population</a:t>
            </a:r>
            <a:endParaRPr lang="el-GR" sz="2400" dirty="0"/>
          </a:p>
          <a:p>
            <a:r>
              <a:rPr lang="en-US" sz="2400" dirty="0"/>
              <a:t>Step3: </a:t>
            </a:r>
            <a:r>
              <a:rPr lang="en-US" sz="2400" dirty="0" smtClean="0"/>
              <a:t>  Apply </a:t>
            </a:r>
            <a:r>
              <a:rPr lang="en-US" sz="2400" dirty="0"/>
              <a:t>mutation to the population</a:t>
            </a:r>
            <a:endParaRPr lang="el-GR" sz="2400" dirty="0"/>
          </a:p>
          <a:p>
            <a:r>
              <a:rPr lang="en-US" sz="2400" dirty="0"/>
              <a:t>Step4</a:t>
            </a:r>
            <a:r>
              <a:rPr lang="en-US" sz="2400" dirty="0" smtClean="0"/>
              <a:t>:   </a:t>
            </a:r>
            <a:r>
              <a:rPr lang="en-US" sz="2400" dirty="0"/>
              <a:t>Evaluate the population and keep n individuals </a:t>
            </a:r>
            <a:r>
              <a:rPr lang="en-US" sz="2400" dirty="0" smtClean="0"/>
              <a:t>	   with </a:t>
            </a:r>
            <a:r>
              <a:rPr lang="en-US" sz="2400" dirty="0"/>
              <a:t>the lowest total cost</a:t>
            </a:r>
            <a:endParaRPr lang="el-GR" sz="2400" dirty="0"/>
          </a:p>
          <a:p>
            <a:r>
              <a:rPr lang="en-US" sz="2400" dirty="0"/>
              <a:t>Step5: </a:t>
            </a:r>
            <a:r>
              <a:rPr lang="en-US" sz="2400" dirty="0" smtClean="0"/>
              <a:t>  Repeat </a:t>
            </a:r>
            <a:r>
              <a:rPr lang="en-US" sz="2400" dirty="0"/>
              <a:t>steps 2-4 until termination condition</a:t>
            </a:r>
            <a:endParaRPr lang="el-GR" sz="2400" dirty="0"/>
          </a:p>
          <a:p>
            <a:pPr algn="ctr"/>
            <a:endParaRPr lang="el-GR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Differentiation between the two GA (8/13)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2400" dirty="0" smtClean="0"/>
              <a:t>Both GA are steady state GA and use the same steps</a:t>
            </a:r>
          </a:p>
          <a:p>
            <a:pPr eaLnBrk="1" hangingPunct="1">
              <a:defRPr/>
            </a:pPr>
            <a:r>
              <a:rPr lang="en-US" altLang="el-GR" sz="2400" dirty="0" smtClean="0"/>
              <a:t>Due to the nature of the two models they have different chromosome representation</a:t>
            </a:r>
          </a:p>
          <a:p>
            <a:pPr eaLnBrk="1" hangingPunct="1">
              <a:defRPr/>
            </a:pPr>
            <a:r>
              <a:rPr lang="en-US" altLang="el-GR" sz="2400" dirty="0" smtClean="0"/>
              <a:t>Because of the difference in the </a:t>
            </a:r>
            <a:r>
              <a:rPr lang="en-US" altLang="el-GR" sz="2400" dirty="0"/>
              <a:t>chromosome </a:t>
            </a:r>
            <a:r>
              <a:rPr lang="en-US" altLang="el-GR" sz="2400" dirty="0" smtClean="0"/>
              <a:t>representation in the two models, a different decoding procedure is used</a:t>
            </a:r>
          </a:p>
          <a:p>
            <a:pPr eaLnBrk="1" hangingPunct="1">
              <a:defRPr/>
            </a:pPr>
            <a:r>
              <a:rPr lang="en-US" altLang="el-GR" sz="2400" dirty="0" smtClean="0"/>
              <a:t>Therefore the evaluation of the population and the mutation in each GA differs</a:t>
            </a:r>
          </a:p>
          <a:p>
            <a:pPr eaLnBrk="1" hangingPunct="1">
              <a:defRPr/>
            </a:pPr>
            <a:endParaRPr lang="en-US" alt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E164-4512-435D-B470-494D34C9FD84}" type="slidenum">
              <a:rPr lang="el-GR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</a:t>
            </a:r>
            <a:r>
              <a:rPr lang="el-GR" altLang="el-GR" sz="2400" dirty="0">
                <a:solidFill>
                  <a:srgbClr val="7B9899"/>
                </a:solidFill>
              </a:rPr>
              <a:t>The </a:t>
            </a:r>
            <a:r>
              <a:rPr lang="en-US" altLang="el-GR" sz="2400" dirty="0">
                <a:solidFill>
                  <a:srgbClr val="7B9899"/>
                </a:solidFill>
              </a:rPr>
              <a:t>S</a:t>
            </a:r>
            <a:r>
              <a:rPr lang="el-GR" altLang="el-GR" sz="2400" dirty="0">
                <a:solidFill>
                  <a:srgbClr val="7B9899"/>
                </a:solidFill>
              </a:rPr>
              <a:t>olution </a:t>
            </a:r>
            <a:r>
              <a:rPr lang="en-US" altLang="el-GR" sz="2400" dirty="0">
                <a:solidFill>
                  <a:srgbClr val="7B9899"/>
                </a:solidFill>
              </a:rPr>
              <a:t>M</a:t>
            </a:r>
            <a:r>
              <a:rPr lang="el-GR" altLang="el-GR" sz="2400" dirty="0" smtClean="0">
                <a:solidFill>
                  <a:srgbClr val="7B9899"/>
                </a:solidFill>
              </a:rPr>
              <a:t>ethod</a:t>
            </a:r>
            <a:r>
              <a:rPr lang="en-US" altLang="el-GR" sz="2400" dirty="0" smtClean="0">
                <a:solidFill>
                  <a:srgbClr val="7B9899"/>
                </a:solidFill>
              </a:rPr>
              <a:t> (9/13)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04238" cy="4572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el-GR" dirty="0" smtClean="0"/>
              <a:t>GA pseudo-code</a:t>
            </a:r>
            <a:endParaRPr lang="en-US" altLang="el-GR" dirty="0"/>
          </a:p>
          <a:p>
            <a:pPr marL="0" indent="0" algn="ctr" eaLnBrk="1" hangingPunct="1">
              <a:buFont typeface="Wingdings 2" pitchFamily="18" charset="2"/>
              <a:buNone/>
            </a:pPr>
            <a:endParaRPr lang="el-GR" altLang="el-GR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26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4788024" y="2013078"/>
            <a:ext cx="3096344" cy="4392488"/>
          </a:xfrm>
          <a:prstGeom prst="roundRect">
            <a:avLst/>
          </a:prstGeom>
          <a:noFill/>
          <a:ln w="2540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b="1" dirty="0"/>
              <a:t>begin</a:t>
            </a:r>
            <a:endParaRPr lang="el-GR" dirty="0"/>
          </a:p>
          <a:p>
            <a:r>
              <a:rPr lang="en-US" dirty="0"/>
              <a:t>initialization P(0);</a:t>
            </a:r>
            <a:endParaRPr lang="el-GR" dirty="0"/>
          </a:p>
          <a:p>
            <a:r>
              <a:rPr lang="en-US" b="1" dirty="0"/>
              <a:t>for</a:t>
            </a:r>
            <a:r>
              <a:rPr lang="en-US" dirty="0"/>
              <a:t> j=1:l</a:t>
            </a:r>
            <a:endParaRPr lang="el-GR" dirty="0"/>
          </a:p>
          <a:p>
            <a:r>
              <a:rPr lang="en-US" dirty="0"/>
              <a:t>Crossover;</a:t>
            </a:r>
            <a:endParaRPr lang="el-GR" dirty="0"/>
          </a:p>
          <a:p>
            <a:r>
              <a:rPr lang="en-US" dirty="0"/>
              <a:t>Mutation;</a:t>
            </a:r>
            <a:endParaRPr lang="el-GR" dirty="0"/>
          </a:p>
          <a:p>
            <a:r>
              <a:rPr lang="en-US" dirty="0"/>
              <a:t>evaluate </a:t>
            </a:r>
            <a:r>
              <a:rPr lang="en-US" dirty="0" smtClean="0"/>
              <a:t>P(j);</a:t>
            </a:r>
            <a:endParaRPr lang="el-GR" dirty="0"/>
          </a:p>
          <a:p>
            <a:r>
              <a:rPr lang="en-US" dirty="0"/>
              <a:t>determine </a:t>
            </a:r>
            <a:r>
              <a:rPr lang="en-US" dirty="0" smtClean="0"/>
              <a:t>P(j) </a:t>
            </a:r>
            <a:r>
              <a:rPr lang="en-US" dirty="0"/>
              <a:t>selection;</a:t>
            </a:r>
            <a:endParaRPr lang="el-GR" dirty="0"/>
          </a:p>
          <a:p>
            <a:r>
              <a:rPr lang="en-US" b="1" dirty="0"/>
              <a:t>end</a:t>
            </a:r>
            <a:endParaRPr lang="el-GR" dirty="0"/>
          </a:p>
          <a:p>
            <a:r>
              <a:rPr lang="en-US" b="1" dirty="0"/>
              <a:t>while</a:t>
            </a:r>
            <a:r>
              <a:rPr lang="en-US" dirty="0"/>
              <a:t> best(j)&lt; best(j+1-l)</a:t>
            </a:r>
            <a:endParaRPr lang="el-GR" dirty="0"/>
          </a:p>
          <a:p>
            <a:r>
              <a:rPr lang="en-US" dirty="0"/>
              <a:t>j=j+1;</a:t>
            </a:r>
            <a:endParaRPr lang="el-GR" dirty="0"/>
          </a:p>
          <a:p>
            <a:r>
              <a:rPr lang="en-US" dirty="0"/>
              <a:t>Crossover;</a:t>
            </a:r>
            <a:endParaRPr lang="el-GR" dirty="0"/>
          </a:p>
          <a:p>
            <a:r>
              <a:rPr lang="en-US" dirty="0"/>
              <a:t>Mutation;</a:t>
            </a:r>
            <a:endParaRPr lang="el-GR" dirty="0"/>
          </a:p>
          <a:p>
            <a:r>
              <a:rPr lang="en-US" dirty="0"/>
              <a:t>evaluate </a:t>
            </a:r>
            <a:r>
              <a:rPr lang="en-US" dirty="0" smtClean="0"/>
              <a:t>P(j);</a:t>
            </a:r>
            <a:endParaRPr lang="el-GR" dirty="0"/>
          </a:p>
          <a:p>
            <a:r>
              <a:rPr lang="en-US" dirty="0"/>
              <a:t>determine </a:t>
            </a:r>
            <a:r>
              <a:rPr lang="en-US" dirty="0" smtClean="0"/>
              <a:t>P(</a:t>
            </a:r>
            <a:r>
              <a:rPr lang="en-US" dirty="0"/>
              <a:t>j</a:t>
            </a:r>
            <a:r>
              <a:rPr lang="en-US" dirty="0" smtClean="0"/>
              <a:t>) </a:t>
            </a:r>
            <a:r>
              <a:rPr lang="en-US" dirty="0"/>
              <a:t>selection;</a:t>
            </a:r>
            <a:endParaRPr lang="el-GR" dirty="0"/>
          </a:p>
          <a:p>
            <a:r>
              <a:rPr lang="en-US" b="1" dirty="0"/>
              <a:t>end</a:t>
            </a:r>
            <a:endParaRPr lang="el-GR" dirty="0"/>
          </a:p>
          <a:p>
            <a:r>
              <a:rPr lang="en-US" b="1" dirty="0" smtClean="0"/>
              <a:t>end</a:t>
            </a:r>
            <a:endParaRPr lang="el-GR" dirty="0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55576" y="2420888"/>
            <a:ext cx="3600400" cy="3240360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sz="2000" dirty="0" smtClean="0"/>
              <a:t>P(j): population of        </a:t>
            </a:r>
          </a:p>
          <a:p>
            <a:r>
              <a:rPr lang="en-US" sz="2000" dirty="0" smtClean="0"/>
              <a:t>chromosomes for iteration j</a:t>
            </a:r>
          </a:p>
          <a:p>
            <a:endParaRPr lang="en-US" sz="2000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: number of iterations at which the procedure stops if no better solution is found</a:t>
            </a:r>
          </a:p>
          <a:p>
            <a:endParaRPr lang="en-US" sz="2000" dirty="0" smtClean="0"/>
          </a:p>
          <a:p>
            <a:r>
              <a:rPr lang="en-US" sz="2000" dirty="0"/>
              <a:t>b</a:t>
            </a:r>
            <a:r>
              <a:rPr lang="en-US" sz="2000" dirty="0" smtClean="0"/>
              <a:t>est: the best solution of the population</a:t>
            </a:r>
            <a:endParaRPr lang="el-GR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Chromosome Representation (10/13)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93304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l-GR" sz="2400" dirty="0" smtClean="0"/>
              <a:t>Priority-based encoding for transportation</a:t>
            </a:r>
          </a:p>
          <a:p>
            <a:pPr eaLnBrk="1" hangingPunct="1"/>
            <a:r>
              <a:rPr lang="en-US" altLang="el-GR" sz="2400" dirty="0" smtClean="0"/>
              <a:t>Matrix-based encoding for inventory</a:t>
            </a:r>
            <a:endParaRPr lang="el-GR" alt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27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7: Chromosome representation for the Production-Distribution Inventory model</a:t>
            </a:r>
            <a:endParaRPr lang="el-GR" sz="16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852936"/>
            <a:ext cx="8820472" cy="186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Chromosome decoding (11/13)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28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7076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8: </a:t>
            </a:r>
            <a:r>
              <a:rPr lang="en-US" sz="1600" dirty="0">
                <a:latin typeface="+mn-lt"/>
              </a:rPr>
              <a:t>Example of decoding part of a chromosome for </a:t>
            </a:r>
            <a:r>
              <a:rPr lang="en-US" sz="1600" dirty="0" smtClean="0">
                <a:latin typeface="+mn-lt"/>
              </a:rPr>
              <a:t>inventory</a:t>
            </a:r>
            <a:endParaRPr lang="el-GR" sz="16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647531" cy="4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Crossover (12/13)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29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66710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9: Crossover illustration for the </a:t>
            </a:r>
            <a:r>
              <a:rPr lang="en-US" sz="1600" dirty="0">
                <a:latin typeface="+mn-lt"/>
              </a:rPr>
              <a:t>Production-Distribution Inventory </a:t>
            </a:r>
            <a:r>
              <a:rPr lang="en-US" sz="1600" dirty="0" smtClean="0">
                <a:latin typeface="+mn-lt"/>
              </a:rPr>
              <a:t>model</a:t>
            </a:r>
            <a:endParaRPr lang="el-GR" sz="16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161"/>
            <a:ext cx="8676456" cy="265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2400" dirty="0" smtClean="0"/>
              <a:t>Strategic level: </a:t>
            </a:r>
            <a:r>
              <a:rPr lang="en-US" sz="2400" dirty="0"/>
              <a:t>Supply chain network (SCN) </a:t>
            </a:r>
            <a:r>
              <a:rPr lang="en-US" sz="2400" dirty="0" smtClean="0"/>
              <a:t>design problem</a:t>
            </a:r>
          </a:p>
          <a:p>
            <a:pPr lvl="1" eaLnBrk="1" hangingPunct="1">
              <a:defRPr/>
            </a:pPr>
            <a:r>
              <a:rPr lang="en-US" dirty="0" smtClean="0"/>
              <a:t>Multi-product</a:t>
            </a:r>
          </a:p>
          <a:p>
            <a:pPr lvl="1" eaLnBrk="1" hangingPunct="1">
              <a:defRPr/>
            </a:pPr>
            <a:r>
              <a:rPr lang="en-US" dirty="0" smtClean="0"/>
              <a:t>Multi-node</a:t>
            </a:r>
          </a:p>
          <a:p>
            <a:pPr lvl="1" eaLnBrk="1" hangingPunct="1">
              <a:defRPr/>
            </a:pPr>
            <a:r>
              <a:rPr lang="en-US" dirty="0" smtClean="0"/>
              <a:t>facility location-allocation </a:t>
            </a:r>
          </a:p>
          <a:p>
            <a:pPr eaLnBrk="1" hangingPunct="1">
              <a:defRPr/>
            </a:pPr>
            <a:r>
              <a:rPr lang="en-US" altLang="el-GR" sz="2400" dirty="0" smtClean="0"/>
              <a:t>Literature review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dirty="0"/>
              <a:t>Altiparmak, F., Gen, M., Lin, L., Karaoglan, I</a:t>
            </a:r>
            <a:r>
              <a:rPr lang="en-US" dirty="0" smtClean="0"/>
              <a:t>. (</a:t>
            </a:r>
            <a:r>
              <a:rPr lang="en-US" dirty="0"/>
              <a:t>2009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altLang="el-GR" sz="2400" dirty="0" smtClean="0"/>
              <a:t>Contribution</a:t>
            </a:r>
          </a:p>
          <a:p>
            <a:pPr lvl="1" eaLnBrk="1" hangingPunct="1">
              <a:defRPr/>
            </a:pPr>
            <a:r>
              <a:rPr lang="en-US" altLang="el-GR" dirty="0" smtClean="0"/>
              <a:t>Additional node (Retailers)</a:t>
            </a:r>
          </a:p>
          <a:p>
            <a:pPr marL="0" indent="0" eaLnBrk="1" hangingPunct="1">
              <a:buNone/>
              <a:defRPr/>
            </a:pP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C8CD0-63FD-4345-9B37-44B6FA82EE9A}" type="slidenum">
              <a:rPr lang="el-GR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260648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l-GR" altLang="el-GR" sz="2400" dirty="0" smtClean="0">
                <a:solidFill>
                  <a:srgbClr val="7B9899"/>
                </a:solidFill>
              </a:rPr>
              <a:t>Τhe </a:t>
            </a:r>
            <a:r>
              <a:rPr lang="en-US" altLang="el-GR" sz="2400" dirty="0" smtClean="0">
                <a:solidFill>
                  <a:srgbClr val="7B9899"/>
                </a:solidFill>
              </a:rPr>
              <a:t>two Problems: Supply Chain Network Design (1/4)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Model2: Mutation (13/13)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4D58-707B-4A44-9C63-F603916B3FA4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30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10: Mutation illustration for the </a:t>
            </a:r>
            <a:r>
              <a:rPr lang="en-US" sz="1600" dirty="0">
                <a:latin typeface="+mn-lt"/>
              </a:rPr>
              <a:t>Production-Distribution Inventory </a:t>
            </a:r>
            <a:r>
              <a:rPr lang="en-US" sz="1600" dirty="0" smtClean="0">
                <a:latin typeface="+mn-lt"/>
              </a:rPr>
              <a:t>model</a:t>
            </a:r>
            <a:endParaRPr lang="el-GR" sz="16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2" y="2652096"/>
            <a:ext cx="8856434" cy="18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Implications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Strategic level: assist the senior manager </a:t>
            </a:r>
            <a:r>
              <a:rPr lang="en-US" sz="2400" dirty="0"/>
              <a:t>in designing the supply chain </a:t>
            </a:r>
            <a:r>
              <a:rPr lang="en-US" sz="2400" dirty="0" smtClean="0"/>
              <a:t>network</a:t>
            </a:r>
            <a:endParaRPr lang="en-US" sz="2400" dirty="0" smtClean="0"/>
          </a:p>
          <a:p>
            <a:pPr lvl="1"/>
            <a:r>
              <a:rPr lang="en-US" sz="2000" dirty="0" smtClean="0"/>
              <a:t>No of open facilities (Plants, DCs, Retailers)</a:t>
            </a:r>
          </a:p>
          <a:p>
            <a:pPr lvl="1"/>
            <a:r>
              <a:rPr lang="en-US" sz="2000" dirty="0" smtClean="0"/>
              <a:t>Location </a:t>
            </a:r>
            <a:r>
              <a:rPr lang="en-US" sz="2000" dirty="0" smtClean="0"/>
              <a:t>of facilities </a:t>
            </a:r>
            <a:r>
              <a:rPr lang="en-US" sz="2000" dirty="0"/>
              <a:t>(Plants, DCs, Retailers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Tactical/operational level: assist the supply chain </a:t>
            </a:r>
            <a:r>
              <a:rPr lang="en-US" sz="2400" dirty="0"/>
              <a:t>manager in taking decisions such as</a:t>
            </a:r>
            <a:endParaRPr lang="en-US" sz="2400" dirty="0" smtClean="0"/>
          </a:p>
          <a:p>
            <a:pPr lvl="1"/>
            <a:r>
              <a:rPr lang="en-US" sz="2000" dirty="0" smtClean="0"/>
              <a:t>Production </a:t>
            </a:r>
            <a:r>
              <a:rPr lang="en-US" sz="2000" dirty="0" smtClean="0"/>
              <a:t>Planning </a:t>
            </a:r>
          </a:p>
          <a:p>
            <a:pPr lvl="1"/>
            <a:r>
              <a:rPr lang="en-US" sz="2000" dirty="0" smtClean="0"/>
              <a:t>Allocation of facilities</a:t>
            </a:r>
          </a:p>
          <a:p>
            <a:pPr lvl="1"/>
            <a:r>
              <a:rPr lang="en-US" sz="2000" dirty="0" smtClean="0"/>
              <a:t>Determining the service level</a:t>
            </a:r>
          </a:p>
          <a:p>
            <a:pPr lvl="1"/>
            <a:r>
              <a:rPr lang="en-US" sz="2000" dirty="0" smtClean="0"/>
              <a:t>Making investments (e.g., increasing the capacity of  a DC or adding a line of production)</a:t>
            </a:r>
          </a:p>
          <a:p>
            <a:r>
              <a:rPr lang="en-US" sz="2400" dirty="0" smtClean="0"/>
              <a:t>Graphical User Interface (GUI)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Implications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20482" name="Picture 2" descr="C:\Users\ktaxakis\Downloads\g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68" y="1731038"/>
            <a:ext cx="3955403" cy="41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6010215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9: Graphical User Interface (GUI) in </a:t>
            </a:r>
            <a:r>
              <a:rPr lang="en-US" sz="1600" dirty="0" err="1" smtClean="0">
                <a:latin typeface="+mn-lt"/>
              </a:rPr>
              <a:t>Matlab</a:t>
            </a:r>
            <a:endParaRPr lang="el-GR" sz="1600" dirty="0">
              <a:latin typeface="+mn-l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7B9899"/>
                </a:solidFill>
              </a:rPr>
              <a:t>Results</a:t>
            </a:r>
            <a:endParaRPr lang="el-GR" altLang="el-GR" dirty="0" smtClean="0">
              <a:solidFill>
                <a:srgbClr val="7B98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Academic version of GAMS with limited variables</a:t>
            </a:r>
          </a:p>
          <a:p>
            <a:pPr eaLnBrk="1" hangingPunct="1">
              <a:defRPr/>
            </a:pPr>
            <a:r>
              <a:rPr lang="en-US" altLang="el-GR" dirty="0" err="1" smtClean="0"/>
              <a:t>Matlab</a:t>
            </a:r>
            <a:r>
              <a:rPr lang="en-US" altLang="el-GR" dirty="0" smtClean="0"/>
              <a:t> R2014a</a:t>
            </a:r>
          </a:p>
          <a:p>
            <a:pPr marL="0" indent="0" algn="ctr" eaLnBrk="1" hangingPunct="1">
              <a:buNone/>
              <a:defRPr/>
            </a:pPr>
            <a:r>
              <a:rPr lang="en-US" altLang="el-GR" dirty="0"/>
              <a:t>Comparison with GAMS</a:t>
            </a:r>
          </a:p>
          <a:p>
            <a:pPr eaLnBrk="1" hangingPunct="1">
              <a:defRPr/>
            </a:pPr>
            <a:endParaRPr lang="en-US" altLang="el-GR" sz="28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l-GR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l-GR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l-GR" sz="2400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US" alt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614B-2C11-4F7C-AE33-FF2E9D2C732E}" type="slidenum">
              <a:rPr lang="el-GR"/>
              <a:pPr>
                <a:defRPr/>
              </a:pPr>
              <a:t>33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9289"/>
              </p:ext>
            </p:extLst>
          </p:nvPr>
        </p:nvGraphicFramePr>
        <p:xfrm>
          <a:off x="899592" y="4823674"/>
          <a:ext cx="6911976" cy="145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1996"/>
                <a:gridCol w="1151996"/>
                <a:gridCol w="1151996"/>
                <a:gridCol w="1151996"/>
                <a:gridCol w="1151996"/>
                <a:gridCol w="1151996"/>
              </a:tblGrid>
              <a:tr h="1805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Problem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  <a:r>
                        <a:rPr lang="en-US" sz="1800" dirty="0" smtClean="0">
                          <a:effectLst/>
                        </a:rPr>
                        <a:t>Cost (€)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CPU time (sec)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3382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GAMS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(GA) Best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(GA) Mean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(GA) Worst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5937666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5942984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5946162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5947591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186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67862,7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67986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68345,36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69543,2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5004048" y="3478345"/>
            <a:ext cx="374441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 smtClean="0"/>
              <a:t>raw materials: 3</a:t>
            </a:r>
          </a:p>
          <a:p>
            <a:pPr eaLnBrk="1" hangingPunct="1">
              <a:defRPr/>
            </a:pPr>
            <a:r>
              <a:rPr lang="en-US" dirty="0" smtClean="0"/>
              <a:t>products: 2 </a:t>
            </a:r>
          </a:p>
          <a:p>
            <a:pPr eaLnBrk="1" hangingPunct="1">
              <a:defRPr/>
            </a:pPr>
            <a:r>
              <a:rPr lang="en-US" dirty="0" smtClean="0"/>
              <a:t>suppliers: 3</a:t>
            </a:r>
          </a:p>
          <a:p>
            <a:pPr eaLnBrk="1" hangingPunct="1">
              <a:defRPr/>
            </a:pPr>
            <a:r>
              <a:rPr lang="en-US" dirty="0" smtClean="0"/>
              <a:t>plants: 1 </a:t>
            </a:r>
          </a:p>
          <a:p>
            <a:pPr eaLnBrk="1" hangingPunct="1">
              <a:defRPr/>
            </a:pPr>
            <a:r>
              <a:rPr lang="en-US" dirty="0" smtClean="0"/>
              <a:t>DCs: 2</a:t>
            </a:r>
          </a:p>
          <a:p>
            <a:pPr eaLnBrk="1" hangingPunct="1">
              <a:defRPr/>
            </a:pPr>
            <a:r>
              <a:rPr lang="en-US" dirty="0" smtClean="0"/>
              <a:t>retailers: 4 </a:t>
            </a:r>
          </a:p>
          <a:p>
            <a:pPr eaLnBrk="1" hangingPunct="1">
              <a:defRPr/>
            </a:pPr>
            <a:r>
              <a:rPr lang="en-US" dirty="0" smtClean="0"/>
              <a:t>customers: 10</a:t>
            </a:r>
          </a:p>
          <a:p>
            <a:pPr eaLnBrk="1" hangingPunct="1">
              <a:defRPr/>
            </a:pPr>
            <a:r>
              <a:rPr lang="en-US" dirty="0" smtClean="0"/>
              <a:t>time periods:2</a:t>
            </a:r>
            <a:endParaRPr lang="el-GR" alt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080128"/>
            <a:ext cx="31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Problem 2: PDI model</a:t>
            </a:r>
            <a:endParaRPr lang="en-US" dirty="0"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270506" y="308012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smtClean="0"/>
              <a:t>Problem 1: SCND </a:t>
            </a:r>
            <a:r>
              <a:rPr lang="en-US" dirty="0"/>
              <a:t>model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95536" y="3478345"/>
            <a:ext cx="446449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/>
              <a:t>raw materials: </a:t>
            </a:r>
            <a:r>
              <a:rPr lang="en-US" dirty="0" smtClean="0"/>
              <a:t>4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products: 3</a:t>
            </a:r>
          </a:p>
          <a:p>
            <a:pPr eaLnBrk="1" hangingPunct="1">
              <a:defRPr/>
            </a:pPr>
            <a:r>
              <a:rPr lang="en-US" dirty="0"/>
              <a:t>suppliers: </a:t>
            </a:r>
            <a:r>
              <a:rPr lang="en-US" dirty="0" smtClean="0"/>
              <a:t>3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potential plants: 3</a:t>
            </a:r>
          </a:p>
          <a:p>
            <a:pPr eaLnBrk="1" hangingPunct="1">
              <a:defRPr/>
            </a:pPr>
            <a:r>
              <a:rPr lang="en-US" dirty="0"/>
              <a:t>potential DCs: 4</a:t>
            </a:r>
          </a:p>
          <a:p>
            <a:pPr eaLnBrk="1" hangingPunct="1">
              <a:defRPr/>
            </a:pPr>
            <a:r>
              <a:rPr lang="en-US" dirty="0"/>
              <a:t>potential retailers: </a:t>
            </a:r>
            <a:r>
              <a:rPr lang="en-US" dirty="0" smtClean="0"/>
              <a:t>6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customers: </a:t>
            </a:r>
            <a:r>
              <a:rPr lang="en-US" dirty="0" smtClean="0"/>
              <a:t>10  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7B9899"/>
                </a:solidFill>
              </a:rPr>
              <a:t>Results</a:t>
            </a:r>
            <a:endParaRPr lang="el-GR" altLang="el-GR" dirty="0" smtClean="0">
              <a:solidFill>
                <a:srgbClr val="7B9899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l-GR" sz="2800" dirty="0" smtClean="0"/>
              <a:t>Larger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D70-B40B-4A90-A740-FBA6CA16A990}" type="slidenum">
              <a:rPr lang="el-GR"/>
              <a:pPr>
                <a:defRPr/>
              </a:pPr>
              <a:t>34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3455"/>
              </p:ext>
            </p:extLst>
          </p:nvPr>
        </p:nvGraphicFramePr>
        <p:xfrm>
          <a:off x="251520" y="4066258"/>
          <a:ext cx="8642350" cy="1840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6144"/>
                <a:gridCol w="1681167"/>
                <a:gridCol w="1528447"/>
                <a:gridCol w="1378864"/>
                <a:gridCol w="1378864"/>
                <a:gridCol w="1378864"/>
              </a:tblGrid>
              <a:tr h="1109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Problem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GA Population </a:t>
                      </a:r>
                      <a:r>
                        <a:rPr lang="en-US" sz="1800" dirty="0">
                          <a:effectLst/>
                        </a:rPr>
                        <a:t>size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CPU time (sec)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  <a:r>
                        <a:rPr lang="en-US" sz="1800" dirty="0" smtClean="0">
                          <a:effectLst/>
                        </a:rPr>
                        <a:t>Cost </a:t>
                      </a:r>
                      <a:r>
                        <a:rPr lang="en-US" sz="2000" dirty="0" smtClean="0">
                          <a:effectLst/>
                        </a:rPr>
                        <a:t>(€)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132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Best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Worst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92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3663964,16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3685257,</a:t>
                      </a:r>
                      <a:r>
                        <a:rPr lang="en-US" sz="1800" dirty="0">
                          <a:effectLst/>
                        </a:rPr>
                        <a:t>7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3719841,05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2383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90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3663702,92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3675402,96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3682609,36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3043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1799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3569557,91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3637169,89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3705864,18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3079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3559436,62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3625256,7</a:t>
                      </a:r>
                      <a:r>
                        <a:rPr lang="en-US" sz="1800" dirty="0">
                          <a:effectLst/>
                        </a:rPr>
                        <a:t>6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3711693,32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5004048" y="2470233"/>
            <a:ext cx="374441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 smtClean="0"/>
              <a:t>raw materials: 12</a:t>
            </a:r>
          </a:p>
          <a:p>
            <a:pPr eaLnBrk="1" hangingPunct="1">
              <a:defRPr/>
            </a:pPr>
            <a:r>
              <a:rPr lang="en-US" dirty="0" smtClean="0"/>
              <a:t>products: 4 </a:t>
            </a:r>
          </a:p>
          <a:p>
            <a:pPr eaLnBrk="1" hangingPunct="1">
              <a:defRPr/>
            </a:pPr>
            <a:r>
              <a:rPr lang="en-US" dirty="0" smtClean="0"/>
              <a:t>suppliers: 10</a:t>
            </a:r>
          </a:p>
          <a:p>
            <a:pPr eaLnBrk="1" hangingPunct="1">
              <a:defRPr/>
            </a:pPr>
            <a:r>
              <a:rPr lang="en-US" dirty="0" smtClean="0"/>
              <a:t>plants: 1 </a:t>
            </a:r>
          </a:p>
          <a:p>
            <a:pPr eaLnBrk="1" hangingPunct="1">
              <a:defRPr/>
            </a:pPr>
            <a:r>
              <a:rPr lang="en-US" dirty="0" smtClean="0"/>
              <a:t>DCs: 2</a:t>
            </a:r>
          </a:p>
          <a:p>
            <a:pPr eaLnBrk="1" hangingPunct="1">
              <a:defRPr/>
            </a:pPr>
            <a:r>
              <a:rPr lang="en-US" dirty="0" smtClean="0"/>
              <a:t>retailers: 6 </a:t>
            </a:r>
          </a:p>
          <a:p>
            <a:pPr eaLnBrk="1" hangingPunct="1">
              <a:defRPr/>
            </a:pPr>
            <a:r>
              <a:rPr lang="en-US" dirty="0" smtClean="0"/>
              <a:t>customers: 100</a:t>
            </a:r>
          </a:p>
          <a:p>
            <a:pPr eaLnBrk="1" hangingPunct="1">
              <a:defRPr/>
            </a:pPr>
            <a:r>
              <a:rPr lang="en-US" dirty="0" smtClean="0"/>
              <a:t>time periods:6</a:t>
            </a:r>
            <a:endParaRPr lang="el-GR" alt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072016"/>
            <a:ext cx="31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Problem 2: PDI model</a:t>
            </a:r>
            <a:endParaRPr lang="en-US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70506" y="2072016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smtClean="0"/>
              <a:t>Problem 1: SCND </a:t>
            </a:r>
            <a:r>
              <a:rPr lang="en-US" dirty="0"/>
              <a:t>model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95536" y="2470233"/>
            <a:ext cx="446449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/>
              <a:t>raw materials: 12</a:t>
            </a:r>
          </a:p>
          <a:p>
            <a:pPr eaLnBrk="1" hangingPunct="1">
              <a:defRPr/>
            </a:pPr>
            <a:r>
              <a:rPr lang="en-US" dirty="0"/>
              <a:t>products: 4</a:t>
            </a:r>
          </a:p>
          <a:p>
            <a:pPr eaLnBrk="1" hangingPunct="1">
              <a:defRPr/>
            </a:pPr>
            <a:r>
              <a:rPr lang="en-US" dirty="0"/>
              <a:t>suppliers: 10</a:t>
            </a:r>
          </a:p>
          <a:p>
            <a:pPr eaLnBrk="1" hangingPunct="1">
              <a:defRPr/>
            </a:pPr>
            <a:r>
              <a:rPr lang="en-US" dirty="0"/>
              <a:t>potential plants: 3</a:t>
            </a:r>
          </a:p>
          <a:p>
            <a:pPr eaLnBrk="1" hangingPunct="1">
              <a:defRPr/>
            </a:pPr>
            <a:r>
              <a:rPr lang="en-US" dirty="0"/>
              <a:t>potential DCs: 4</a:t>
            </a:r>
          </a:p>
          <a:p>
            <a:pPr eaLnBrk="1" hangingPunct="1">
              <a:defRPr/>
            </a:pPr>
            <a:r>
              <a:rPr lang="en-US" dirty="0"/>
              <a:t>potential retailers: 10</a:t>
            </a:r>
          </a:p>
          <a:p>
            <a:pPr eaLnBrk="1" hangingPunct="1">
              <a:defRPr/>
            </a:pPr>
            <a:r>
              <a:rPr lang="en-US" dirty="0"/>
              <a:t>customers: 100  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7B9899"/>
                </a:solidFill>
              </a:rPr>
              <a:t>Results</a:t>
            </a:r>
            <a:endParaRPr lang="el-GR" altLang="el-GR" dirty="0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l-GR" sz="2800" dirty="0" smtClean="0"/>
              <a:t>Case study for Model II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expected </a:t>
            </a:r>
            <a:r>
              <a:rPr lang="en-US" sz="2400" dirty="0"/>
              <a:t>increase in demand for the next 6 </a:t>
            </a:r>
            <a:r>
              <a:rPr lang="en-US" sz="2400" dirty="0" smtClean="0"/>
              <a:t>months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case1: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/>
              <a:t>increasing capacity of DC 1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case2: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/>
              <a:t>increasing capacity of DC 2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altLang="el-GR" sz="2400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406-8D69-4343-84EA-4169925D8508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35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65874"/>
              </p:ext>
            </p:extLst>
          </p:nvPr>
        </p:nvGraphicFramePr>
        <p:xfrm>
          <a:off x="827584" y="4854532"/>
          <a:ext cx="7200898" cy="1310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/>
                <a:gridCol w="1747974"/>
                <a:gridCol w="1409596"/>
                <a:gridCol w="1409596"/>
                <a:gridCol w="1409596"/>
              </a:tblGrid>
              <a:tr h="3049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Case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CPU time (sec)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</a:t>
                      </a:r>
                      <a:r>
                        <a:rPr lang="en-US" sz="2000" dirty="0" smtClean="0">
                          <a:effectLst/>
                        </a:rPr>
                        <a:t>Cost (€)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340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Best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Worst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63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710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172319,5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172890,9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173402,3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5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768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167342,4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167705,4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168172,2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2621875" y="3501008"/>
            <a:ext cx="3744416" cy="1152128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 smtClean="0"/>
              <a:t>raw materials: 4</a:t>
            </a:r>
          </a:p>
          <a:p>
            <a:pPr eaLnBrk="1" hangingPunct="1">
              <a:defRPr/>
            </a:pPr>
            <a:r>
              <a:rPr lang="en-US" dirty="0" smtClean="0"/>
              <a:t>products: 2 </a:t>
            </a:r>
          </a:p>
          <a:p>
            <a:pPr eaLnBrk="1" hangingPunct="1">
              <a:defRPr/>
            </a:pPr>
            <a:r>
              <a:rPr lang="en-US" dirty="0" smtClean="0"/>
              <a:t>suppliers: 3</a:t>
            </a:r>
          </a:p>
          <a:p>
            <a:pPr eaLnBrk="1" hangingPunct="1">
              <a:defRPr/>
            </a:pPr>
            <a:r>
              <a:rPr lang="en-US" dirty="0" smtClean="0"/>
              <a:t>plants: 1 </a:t>
            </a:r>
          </a:p>
          <a:p>
            <a:pPr eaLnBrk="1" hangingPunct="1">
              <a:defRPr/>
            </a:pPr>
            <a:r>
              <a:rPr lang="en-US" dirty="0" smtClean="0"/>
              <a:t>DCs: 2</a:t>
            </a:r>
          </a:p>
          <a:p>
            <a:pPr eaLnBrk="1" hangingPunct="1">
              <a:defRPr/>
            </a:pPr>
            <a:r>
              <a:rPr lang="en-US" dirty="0" smtClean="0"/>
              <a:t>retailers: 6 </a:t>
            </a:r>
          </a:p>
          <a:p>
            <a:pPr eaLnBrk="1" hangingPunct="1">
              <a:defRPr/>
            </a:pPr>
            <a:r>
              <a:rPr lang="en-US" dirty="0" smtClean="0"/>
              <a:t>customers: 20</a:t>
            </a:r>
          </a:p>
          <a:p>
            <a:pPr eaLnBrk="1" hangingPunct="1">
              <a:defRPr/>
            </a:pPr>
            <a:r>
              <a:rPr lang="en-US" dirty="0" smtClean="0"/>
              <a:t>time periods:6</a:t>
            </a:r>
            <a:endParaRPr lang="el-GR" alt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131676"/>
            <a:ext cx="27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Model I: PDI model</a:t>
            </a:r>
            <a:endParaRPr lang="en-US" dirty="0">
              <a:latin typeface="+mn-l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7B9899"/>
                </a:solidFill>
              </a:rPr>
              <a:t>Results</a:t>
            </a:r>
            <a:endParaRPr lang="el-GR" altLang="el-GR" dirty="0" smtClean="0">
              <a:solidFill>
                <a:srgbClr val="7B9899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l-GR" sz="2800" dirty="0" smtClean="0"/>
              <a:t>Genetic Algorithms Limitations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D70-B40B-4A90-A740-FBA6CA16A990}" type="slidenum">
              <a:rPr lang="el-GR"/>
              <a:pPr>
                <a:defRPr/>
              </a:pPr>
              <a:t>36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45454"/>
              </p:ext>
            </p:extLst>
          </p:nvPr>
        </p:nvGraphicFramePr>
        <p:xfrm>
          <a:off x="827584" y="4293096"/>
          <a:ext cx="7488832" cy="1179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6144"/>
                <a:gridCol w="1681167"/>
                <a:gridCol w="1528447"/>
                <a:gridCol w="2983074"/>
              </a:tblGrid>
              <a:tr h="26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Problem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GA Population </a:t>
                      </a:r>
                      <a:r>
                        <a:rPr lang="en-US" sz="1800" dirty="0">
                          <a:effectLst/>
                        </a:rPr>
                        <a:t>size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CPU </a:t>
                      </a:r>
                      <a:r>
                        <a:rPr lang="en-US" sz="1800" dirty="0">
                          <a:effectLst/>
                        </a:rPr>
                        <a:t>time </a:t>
                      </a:r>
                      <a:r>
                        <a:rPr lang="en-US" sz="1800" dirty="0" smtClean="0">
                          <a:effectLst/>
                        </a:rPr>
                        <a:t>(hours)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  <a:r>
                        <a:rPr lang="en-US" sz="1800" dirty="0" smtClean="0">
                          <a:effectLst/>
                        </a:rPr>
                        <a:t>Cost (€)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92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0,3*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18740467,2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304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19,5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1123752,47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5004048" y="2758265"/>
            <a:ext cx="374441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 smtClean="0"/>
              <a:t>raw materials: 5</a:t>
            </a:r>
          </a:p>
          <a:p>
            <a:pPr eaLnBrk="1" hangingPunct="1">
              <a:defRPr/>
            </a:pPr>
            <a:r>
              <a:rPr lang="en-US" dirty="0" smtClean="0"/>
              <a:t>products: 5 </a:t>
            </a:r>
          </a:p>
          <a:p>
            <a:pPr eaLnBrk="1" hangingPunct="1">
              <a:defRPr/>
            </a:pPr>
            <a:r>
              <a:rPr lang="en-US" dirty="0" smtClean="0"/>
              <a:t>suppliers: 5</a:t>
            </a:r>
          </a:p>
          <a:p>
            <a:pPr eaLnBrk="1" hangingPunct="1">
              <a:defRPr/>
            </a:pPr>
            <a:r>
              <a:rPr lang="en-US" dirty="0" smtClean="0"/>
              <a:t>plants: 2 </a:t>
            </a:r>
          </a:p>
          <a:p>
            <a:pPr eaLnBrk="1" hangingPunct="1">
              <a:defRPr/>
            </a:pPr>
            <a:r>
              <a:rPr lang="en-US" dirty="0" smtClean="0"/>
              <a:t>DCs: 4</a:t>
            </a:r>
          </a:p>
          <a:p>
            <a:pPr eaLnBrk="1" hangingPunct="1">
              <a:defRPr/>
            </a:pPr>
            <a:r>
              <a:rPr lang="en-US" dirty="0" smtClean="0"/>
              <a:t>retailers: 10 </a:t>
            </a:r>
          </a:p>
          <a:p>
            <a:pPr eaLnBrk="1" hangingPunct="1">
              <a:defRPr/>
            </a:pPr>
            <a:r>
              <a:rPr lang="en-US" dirty="0" smtClean="0"/>
              <a:t>customers: 50</a:t>
            </a:r>
          </a:p>
          <a:p>
            <a:pPr eaLnBrk="1" hangingPunct="1">
              <a:defRPr/>
            </a:pPr>
            <a:r>
              <a:rPr lang="en-US" dirty="0" smtClean="0"/>
              <a:t>time periods:6</a:t>
            </a:r>
            <a:endParaRPr lang="el-GR" alt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360048"/>
            <a:ext cx="31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Problem 2: PDI model</a:t>
            </a:r>
            <a:endParaRPr lang="en-US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70506" y="236004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smtClean="0"/>
              <a:t>Problem 1: SCND </a:t>
            </a:r>
            <a:r>
              <a:rPr lang="en-US" dirty="0"/>
              <a:t>model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95536" y="2758265"/>
            <a:ext cx="4464496" cy="1246799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0" rIns="0" bIns="0" numCol="2" rtlCol="0" anchor="ctr"/>
          <a:lstStyle/>
          <a:p>
            <a:pPr eaLnBrk="1" hangingPunct="1">
              <a:defRPr/>
            </a:pPr>
            <a:r>
              <a:rPr lang="en-US" dirty="0"/>
              <a:t>raw materials: </a:t>
            </a:r>
            <a:r>
              <a:rPr lang="en-US" dirty="0" smtClean="0"/>
              <a:t>10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products: </a:t>
            </a:r>
            <a:r>
              <a:rPr lang="en-US" dirty="0" smtClean="0"/>
              <a:t>100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suppliers: </a:t>
            </a:r>
            <a:r>
              <a:rPr lang="en-US" dirty="0" smtClean="0"/>
              <a:t>4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potential plants: 3</a:t>
            </a:r>
          </a:p>
          <a:p>
            <a:pPr eaLnBrk="1" hangingPunct="1">
              <a:defRPr/>
            </a:pPr>
            <a:r>
              <a:rPr lang="en-US" dirty="0"/>
              <a:t>potential DCs: </a:t>
            </a:r>
            <a:r>
              <a:rPr lang="en-US" dirty="0" smtClean="0"/>
              <a:t>8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potential retailers: </a:t>
            </a:r>
            <a:r>
              <a:rPr lang="en-US" dirty="0" smtClean="0"/>
              <a:t>40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customers: 100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6612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larger problems </a:t>
            </a:r>
            <a:r>
              <a:rPr lang="en-US" dirty="0" err="1" smtClean="0"/>
              <a:t>Matlab</a:t>
            </a:r>
            <a:r>
              <a:rPr lang="en-US" dirty="0" smtClean="0"/>
              <a:t> has memory limitations.</a:t>
            </a:r>
          </a:p>
          <a:p>
            <a:r>
              <a:rPr lang="en-US" dirty="0" smtClean="0"/>
              <a:t>  A possible solution is programming the models in C++ 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7B9899"/>
                </a:solidFill>
              </a:rPr>
              <a:t>Conclusions &amp; </a:t>
            </a:r>
            <a:r>
              <a:rPr lang="en-US" altLang="el-GR" dirty="0" smtClean="0">
                <a:solidFill>
                  <a:srgbClr val="7B9899"/>
                </a:solidFill>
              </a:rPr>
              <a:t>F</a:t>
            </a:r>
            <a:r>
              <a:rPr lang="el-GR" altLang="el-GR" dirty="0" smtClean="0">
                <a:solidFill>
                  <a:srgbClr val="7B9899"/>
                </a:solidFill>
              </a:rPr>
              <a:t>urther </a:t>
            </a:r>
            <a:r>
              <a:rPr lang="en-US" altLang="el-GR" dirty="0" smtClean="0">
                <a:solidFill>
                  <a:srgbClr val="7B9899"/>
                </a:solidFill>
              </a:rPr>
              <a:t>R</a:t>
            </a:r>
            <a:r>
              <a:rPr lang="el-GR" altLang="el-GR" dirty="0" smtClean="0">
                <a:solidFill>
                  <a:srgbClr val="7B9899"/>
                </a:solidFill>
              </a:rPr>
              <a:t>esearch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Genetic Algorithms provide good results in a timely manner</a:t>
            </a:r>
          </a:p>
          <a:p>
            <a:pPr eaLnBrk="1" hangingPunct="1">
              <a:defRPr/>
            </a:pPr>
            <a:r>
              <a:rPr lang="en-US" altLang="el-GR" dirty="0" smtClean="0"/>
              <a:t>Useful tool for the supply chain manager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l-GR" b="1" u="sng" dirty="0" smtClean="0"/>
              <a:t>Further Research</a:t>
            </a:r>
          </a:p>
          <a:p>
            <a:pPr eaLnBrk="1" hangingPunct="1">
              <a:defRPr/>
            </a:pPr>
            <a:r>
              <a:rPr lang="en-US" dirty="0" smtClean="0"/>
              <a:t>Consider stochastic </a:t>
            </a:r>
            <a:r>
              <a:rPr lang="en-US" dirty="0"/>
              <a:t>demand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Programming in C++ instead of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Parallel Programming (research purposes)</a:t>
            </a:r>
          </a:p>
          <a:p>
            <a:pPr eaLnBrk="1" hangingPunct="1">
              <a:defRPr/>
            </a:pPr>
            <a:r>
              <a:rPr lang="en-US" altLang="el-GR" dirty="0" smtClean="0"/>
              <a:t>Combination with the Vehicle Routing Problem (VRP)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9BD0-B3C6-41B8-A5BE-76D122E90CC1}" type="slidenum">
              <a:rPr lang="el-GR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/>
              <a:t>Altiparmak, F., Gen, M., Lin, L., </a:t>
            </a:r>
            <a:r>
              <a:rPr lang="en-US" sz="1600" dirty="0" err="1"/>
              <a:t>Paksoy</a:t>
            </a:r>
            <a:r>
              <a:rPr lang="en-US" sz="1600" dirty="0"/>
              <a:t>, T., “</a:t>
            </a:r>
            <a:r>
              <a:rPr lang="en-US" sz="1600" u="sng" dirty="0">
                <a:hlinkClick r:id="rId2"/>
              </a:rPr>
              <a:t>A genetic algorithm approach for multi-objective optimization of supply chain networks</a:t>
            </a:r>
            <a:r>
              <a:rPr lang="en-US" sz="1600" dirty="0"/>
              <a:t> “ (2006) </a:t>
            </a:r>
            <a:r>
              <a:rPr lang="en-US" sz="1600" i="1" dirty="0"/>
              <a:t>Computers and Industrial Engineering</a:t>
            </a:r>
            <a:r>
              <a:rPr lang="en-US" sz="1600" dirty="0"/>
              <a:t>, 51 (1), pp. 196-215.</a:t>
            </a:r>
            <a:endParaRPr lang="el-GR" sz="1600" dirty="0"/>
          </a:p>
          <a:p>
            <a:r>
              <a:rPr lang="en-US" sz="1600" dirty="0"/>
              <a:t>Altiparmak, F., Gen, M., Lin, L., Karaoglan, I., “</a:t>
            </a:r>
            <a:r>
              <a:rPr lang="en-US" sz="1600" u="sng" dirty="0">
                <a:hlinkClick r:id="rId3"/>
              </a:rPr>
              <a:t>A steady-state genetic algorithm for multi-product supply chain network design</a:t>
            </a:r>
            <a:r>
              <a:rPr lang="en-US" sz="1600" dirty="0"/>
              <a:t> “ (2009) </a:t>
            </a:r>
            <a:r>
              <a:rPr lang="en-US" sz="1600" i="1" dirty="0"/>
              <a:t>Computers and Industrial Engineering</a:t>
            </a:r>
            <a:r>
              <a:rPr lang="en-US" sz="1600" dirty="0"/>
              <a:t>, 56 (2), pp. 521-537.</a:t>
            </a:r>
            <a:endParaRPr lang="el-GR" sz="1600" dirty="0"/>
          </a:p>
          <a:p>
            <a:r>
              <a:rPr lang="en-US" sz="1600" dirty="0"/>
              <a:t>Gen, M., Altiparmak, F., Lin, L., “</a:t>
            </a:r>
            <a:r>
              <a:rPr lang="en-US" sz="1600" u="sng" dirty="0">
                <a:hlinkClick r:id="rId4"/>
              </a:rPr>
              <a:t>A genetic algorithm for two-stage transportation problem using priority-based encoding</a:t>
            </a:r>
            <a:r>
              <a:rPr lang="en-US" sz="1600" dirty="0"/>
              <a:t> “ (2006) </a:t>
            </a:r>
            <a:r>
              <a:rPr lang="en-US" sz="1600" i="1" dirty="0"/>
              <a:t>OR Spectrum</a:t>
            </a:r>
            <a:r>
              <a:rPr lang="en-US" sz="1600" dirty="0"/>
              <a:t>, 28 (3), pp. 337-354.</a:t>
            </a:r>
            <a:endParaRPr lang="el-GR" sz="1600" dirty="0"/>
          </a:p>
          <a:p>
            <a:r>
              <a:rPr lang="en-US" sz="1600" dirty="0"/>
              <a:t>Gen, M., Syarif, A., “</a:t>
            </a:r>
            <a:r>
              <a:rPr lang="en-US" sz="1600" u="sng" dirty="0">
                <a:hlinkClick r:id="rId5"/>
              </a:rPr>
              <a:t>Hybrid genetic algorithm for multi-time period production-distribution planning</a:t>
            </a:r>
            <a:r>
              <a:rPr lang="en-US" sz="1600" dirty="0"/>
              <a:t>” (2005) </a:t>
            </a:r>
            <a:r>
              <a:rPr lang="en-US" sz="1600" i="1" dirty="0"/>
              <a:t>Computers and Industrial Engineering</a:t>
            </a:r>
            <a:r>
              <a:rPr lang="en-US" sz="1600" dirty="0"/>
              <a:t>, 48 (4), pp. 799-809.</a:t>
            </a:r>
            <a:endParaRPr lang="el-GR" sz="1600" dirty="0"/>
          </a:p>
          <a:p>
            <a:r>
              <a:rPr lang="en-US" sz="1600" dirty="0"/>
              <a:t>Park, Y.B. “</a:t>
            </a:r>
            <a:r>
              <a:rPr lang="en-US" sz="1600" u="sng" dirty="0">
                <a:hlinkClick r:id="rId6"/>
              </a:rPr>
              <a:t>An integrated approach for production and distribution planning in supply chain management</a:t>
            </a:r>
            <a:r>
              <a:rPr lang="en-US" sz="1600" dirty="0"/>
              <a:t>” (2005) </a:t>
            </a:r>
            <a:r>
              <a:rPr lang="en-US" sz="1600" i="1" dirty="0"/>
              <a:t>International Journal of Production Research</a:t>
            </a:r>
            <a:r>
              <a:rPr lang="en-US" sz="1600" dirty="0"/>
              <a:t>, 43 (6), pp. 1205-1224.</a:t>
            </a:r>
            <a:endParaRPr lang="el-GR" sz="1600" dirty="0"/>
          </a:p>
          <a:p>
            <a:r>
              <a:rPr lang="en-US" sz="1600" dirty="0"/>
              <a:t>Yao, M.-J., Hsu, H.-W., “</a:t>
            </a:r>
            <a:r>
              <a:rPr lang="en-US" sz="1600" u="sng" dirty="0">
                <a:hlinkClick r:id="rId7"/>
              </a:rPr>
              <a:t>A new spanning tree-based genetic algorithm for the design of multi-stage supply chain networks with nonlinear transportation costs</a:t>
            </a:r>
            <a:r>
              <a:rPr lang="en-US" sz="1600" dirty="0"/>
              <a:t>” (2009) </a:t>
            </a:r>
            <a:r>
              <a:rPr lang="en-US" sz="1600" i="1" dirty="0"/>
              <a:t>Optimization and Engineering</a:t>
            </a:r>
            <a:r>
              <a:rPr lang="en-US" sz="1600" dirty="0"/>
              <a:t>, 10 (2), pp. 219-237. </a:t>
            </a:r>
            <a:endParaRPr lang="el-GR" sz="1600" dirty="0"/>
          </a:p>
          <a:p>
            <a:endParaRPr lang="el-GR" sz="1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Acknowledgments</a:t>
            </a:r>
            <a:endParaRPr lang="el-GR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4238" cy="4355976"/>
          </a:xfrm>
        </p:spPr>
        <p:txBody>
          <a:bodyPr/>
          <a:lstStyle/>
          <a:p>
            <a:pPr algn="just" eaLnBrk="1" hangingPunct="1"/>
            <a:r>
              <a:rPr lang="en-US" altLang="el-GR" sz="2400" i="1" dirty="0" smtClean="0"/>
              <a:t>Acknowledgement</a:t>
            </a:r>
            <a:r>
              <a:rPr lang="en-US" altLang="el-GR" sz="2400" dirty="0"/>
              <a:t>: In this research, Professor </a:t>
            </a:r>
            <a:r>
              <a:rPr lang="en-US" altLang="el-GR" sz="2400" dirty="0" err="1"/>
              <a:t>Chrissoleon</a:t>
            </a:r>
            <a:r>
              <a:rPr lang="en-US" altLang="el-GR" sz="2400" dirty="0"/>
              <a:t> T. Papadopoulos and Mr. </a:t>
            </a:r>
            <a:r>
              <a:rPr lang="en-US" altLang="el-GR" sz="2400" dirty="0" err="1"/>
              <a:t>Taxakis</a:t>
            </a:r>
            <a:r>
              <a:rPr lang="en-US" altLang="el-GR" sz="2400" dirty="0"/>
              <a:t> </a:t>
            </a:r>
            <a:r>
              <a:rPr lang="en-US" altLang="el-GR" sz="2400" dirty="0" err="1"/>
              <a:t>Kostis</a:t>
            </a:r>
            <a:r>
              <a:rPr lang="en-US" altLang="el-GR" sz="2400" dirty="0"/>
              <a:t> have received a grant from THALES (Project: ASPASIA), a project co-financed by the European Union (European Social Fund – ESF) and Greek national funds through the Operational Program "Education and Lifelong Learning" of the National Strategic Reference Framework (NSRF) - Research Funding Program: </a:t>
            </a:r>
            <a:r>
              <a:rPr lang="en-US" altLang="el-GR" sz="2400" dirty="0" smtClean="0"/>
              <a:t>Thales (ASPASIA) </a:t>
            </a:r>
            <a:r>
              <a:rPr lang="en-US" altLang="el-GR" sz="2400" dirty="0"/>
              <a:t>Investing in knowledge society through the European Social Fund.</a:t>
            </a:r>
            <a:endParaRPr lang="el-GR" altLang="el-G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545D8-F6E9-405A-B980-DD03B5F05D5F}" type="slidenum">
              <a:rPr lang="el-GR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7" name="Picture 1" descr="EPEDBM_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4150"/>
            <a:ext cx="4679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>
                <a:solidFill>
                  <a:srgbClr val="7B9899"/>
                </a:solidFill>
              </a:rPr>
              <a:t>Τhe </a:t>
            </a:r>
            <a:r>
              <a:rPr lang="en-US" altLang="el-GR" sz="2400" dirty="0">
                <a:solidFill>
                  <a:srgbClr val="7B9899"/>
                </a:solidFill>
              </a:rPr>
              <a:t>two </a:t>
            </a:r>
            <a:r>
              <a:rPr lang="en-US" altLang="el-GR" sz="2400" dirty="0" smtClean="0">
                <a:solidFill>
                  <a:srgbClr val="7B9899"/>
                </a:solidFill>
              </a:rPr>
              <a:t>Problems: Supply Chain Network Design (2/4</a:t>
            </a:r>
            <a:r>
              <a:rPr lang="en-US" altLang="el-GR" sz="2400" dirty="0">
                <a:solidFill>
                  <a:srgbClr val="7B9899"/>
                </a:solidFill>
              </a:rPr>
              <a:t>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D3301-5760-431C-8EA9-A2683059BD94}" type="slidenum">
              <a:rPr lang="el-GR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2" name="Picture 9" descr="C:\Users\ktaxakis\Downloads\location_model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527175"/>
            <a:ext cx="7935912" cy="4572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475656" y="6010215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1: Supply Chain Network representation </a:t>
            </a:r>
            <a:endParaRPr lang="el-GR" sz="16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Notation: Supply Chain Network Design model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111226787"/>
                  </p:ext>
                </p:extLst>
              </p:nvPr>
            </p:nvGraphicFramePr>
            <p:xfrm>
              <a:off x="179513" y="1487268"/>
              <a:ext cx="4248472" cy="45340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248472"/>
                  </a:tblGrid>
                  <a:tr h="180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Indices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r : index of raw material (r=1,2,…,R)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p : index of product (p=1,2,…,P)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j : index of supplier (j=1,2,…,J)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k : index of plant (k=1,2,…,K)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l : index of DC (l=1,2,…,L)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 : index of retailer (m=1,2,…,M)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 : index of customer (n=1,2,…,N)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84" marR="0" marT="7584" marB="0"/>
                    </a:tc>
                  </a:tr>
                  <a:tr h="2733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Variables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𝑞𝑠𝑝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𝑗𝑘𝑟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quantity of raw material r shipped from supplier j to plant k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𝑞𝑝𝑑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𝑘𝑙𝑝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quantity of product p shipped from plant k to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𝑞𝑑𝑟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𝑙𝑚𝑝</m:t>
                                  </m:r>
                                </m:sub>
                              </m:sSub>
                              <m:r>
                                <a:rPr lang="el-GR" sz="110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: quantity of product p shipped from DC l to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𝑞𝑟𝑐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𝑚𝑛𝑝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quantity of product p shipped from retailer m to customer n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𝑜𝑝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𝑝𝑙𝑎𝑛𝑡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𝑜𝑝𝑒𝑛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𝑝𝑙𝑎𝑛𝑡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𝑐𝑙𝑜𝑠𝑒𝑑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𝑜𝑑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𝐷𝐶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𝑜𝑝𝑒𝑛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𝐷𝐶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𝑐𝑙𝑜𝑠𝑒𝑑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sz="110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𝑟𝑒𝑡𝑎𝑖𝑙𝑒𝑟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𝑜𝑝𝑒𝑛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𝑟𝑒𝑡𝑎𝑖𝑙𝑒𝑟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100">
                                          <a:effectLst/>
                                          <a:latin typeface="Cambria Math"/>
                                        </a:rPr>
                                        <m:t>𝑐𝑙𝑜𝑠𝑒𝑑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84" marR="0" marT="7584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522124694"/>
                  </p:ext>
                </p:extLst>
              </p:nvPr>
            </p:nvGraphicFramePr>
            <p:xfrm>
              <a:off x="179513" y="1487268"/>
              <a:ext cx="4248472" cy="45340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248472"/>
                  </a:tblGrid>
                  <a:tr h="180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Indices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r : index of raw material (r=1,2,…,R)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p : index of product (p=1,2,…,P)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j : index of supplier (j=1,2,…,J)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k : index of plant (k=1,2,…,K)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l : index of DC (l=1,2,…,L)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 : index of retailer (m=1,2,…,M)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 : index of customer (n=1,2,…,N)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84" marR="0" marT="7584" marB="0"/>
                    </a:tc>
                  </a:tr>
                  <a:tr h="2733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84" marR="0" marT="7584" marB="0">
                        <a:blipFill rotWithShape="1">
                          <a:blip r:embed="rId2"/>
                          <a:stretch>
                            <a:fillRect t="-66815" r="-143" b="-102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8091435"/>
                  </p:ext>
                </p:extLst>
              </p:nvPr>
            </p:nvGraphicFramePr>
            <p:xfrm>
              <a:off x="4572000" y="1412776"/>
              <a:ext cx="4320480" cy="497658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320480"/>
                  </a:tblGrid>
                  <a:tr h="4902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Parameters 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𝐶𝑆𝑃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𝑗𝑘𝑟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purchasing and transportation cost of a unit of raw material r from supplier j to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𝐶𝑃𝐷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𝑝𝑘𝑙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unit transportation cost for product p from plant k to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𝐶𝐷𝑅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𝑝𝑙𝑚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unit transportation cost for product p from DC l to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𝐶𝑅𝐶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𝑝𝑚𝑛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unit transportation cost for product p from retailer m to customer n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𝐶𝑃𝑃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production cost per product p at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𝐶𝑇𝐷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handling cost per unit of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𝐶𝑇𝑅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handling cost per unit of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𝐹𝑃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annual fixed cost for operating a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𝐹𝐷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annual fixed cost for operating a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𝐹𝑅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annual fixed cost for operating a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𝑠𝑝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space requirement rate of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𝑟𝑝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utilization ratio of raw material r per unit of finished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𝑢𝑐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production capacity utilization ratio of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maxp</a:t>
                          </a:r>
                          <a:r>
                            <a:rPr lang="en-US" sz="1100" dirty="0">
                              <a:effectLst/>
                            </a:rPr>
                            <a:t> : max no of plants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maxd</a:t>
                          </a:r>
                          <a:r>
                            <a:rPr lang="en-US" sz="1100" dirty="0">
                              <a:effectLst/>
                            </a:rPr>
                            <a:t> : max no of DCs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maxr</a:t>
                          </a:r>
                          <a:r>
                            <a:rPr lang="en-US" sz="1100" dirty="0">
                              <a:effectLst/>
                            </a:rPr>
                            <a:t> : max no of retailers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𝐶𝑠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𝑗𝑟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capacity of supplier j for raw material r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𝐶𝑝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production capacity of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𝐶𝑑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capacity of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𝐶𝑟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capacity of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1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: demand of product p from customer n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84" marR="0" marT="7584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6216495"/>
                  </p:ext>
                </p:extLst>
              </p:nvPr>
            </p:nvGraphicFramePr>
            <p:xfrm>
              <a:off x="4572000" y="1412776"/>
              <a:ext cx="4320480" cy="497658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320480"/>
                  </a:tblGrid>
                  <a:tr h="4976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84" marR="0" marT="7584" marB="0">
                        <a:blipFill rotWithShape="1">
                          <a:blip r:embed="rId3"/>
                          <a:stretch>
                            <a:fillRect t="-735" b="-13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Notation: Production-Distribution Inventory model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405368714"/>
                  </p:ext>
                </p:extLst>
              </p:nvPr>
            </p:nvGraphicFramePr>
            <p:xfrm>
              <a:off x="1187624" y="3573016"/>
              <a:ext cx="6768752" cy="252028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68752"/>
                  </a:tblGrid>
                  <a:tr h="2520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Variables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𝑞𝑠𝑝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𝑗𝑘𝑟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raw material r shipped from supplier j to plant k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𝑞𝑝𝑟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produced at plant k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𝑞𝑖𝑝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held as inventory at plant k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𝑞𝑝𝑑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𝑘𝑙𝑝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shipped from plant k to DC l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𝑞𝑑𝑟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𝑙𝑚𝑝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shipped from DC l to retailer m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𝑞𝑖𝑟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𝑚𝑝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held as inventory at retailer m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𝑞𝑟𝑐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𝑚𝑛𝑝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shipped from retailer m to customer n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4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4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: quantity of product p backlogged at customer n in period 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l-GR" sz="1400">
                                        <a:effectLst/>
                                        <a:latin typeface="Cambria Math"/>
                                      </a:rPr>
                                      <m:t>𝑘𝑝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4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l-GR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l-GR" sz="1400">
                                              <a:effectLst/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sz="1400">
                                              <a:effectLst/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𝑖𝑓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𝑝𝑟𝑜𝑑𝑢𝑐𝑡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𝑖𝑠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𝑝𝑟𝑜𝑑𝑢𝑐𝑒𝑑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𝑎𝑡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𝑝𝑙𝑎𝑛𝑡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𝑝𝑒𝑟𝑖𝑜𝑑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sz="1400">
                                          <a:effectLst/>
                                          <a:latin typeface="Cambria Math"/>
                                        </a:rPr>
                                        <m:t>𝑜𝑡h𝑒𝑟𝑤𝑖𝑠𝑒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4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el-GR" sz="1400">
                                                <a:effectLst/>
                                                <a:latin typeface="Cambria Math"/>
                                              </a:rPr>
                                              <m:t>                                                    </m:t>
                                            </m:r>
                                          </m:e>
                                        </m:mr>
                                      </m:m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4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/>
                                        </m:mr>
                                      </m:m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Calibri"/>
                          </a:endParaRPr>
                        </a:p>
                      </a:txBody>
                      <a:tcPr marL="6971" marR="0" marT="6971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084521203"/>
                  </p:ext>
                </p:extLst>
              </p:nvPr>
            </p:nvGraphicFramePr>
            <p:xfrm>
              <a:off x="1187624" y="3573016"/>
              <a:ext cx="6768752" cy="267219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68752"/>
                  </a:tblGrid>
                  <a:tr h="2672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71" marR="0" marT="6971" marB="0">
                        <a:blipFill rotWithShape="1">
                          <a:blip r:embed="rId2"/>
                          <a:stretch>
                            <a:fillRect l="-90" t="-1826" r="-90" b="-367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54917"/>
              </p:ext>
            </p:extLst>
          </p:nvPr>
        </p:nvGraphicFramePr>
        <p:xfrm>
          <a:off x="3131840" y="1556792"/>
          <a:ext cx="2880320" cy="19272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80320"/>
              </a:tblGrid>
              <a:tr h="18882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Indices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 : index of raw material (r=1,2,…,R)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 : index of product (p=1,2,…,P)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 : index of supplier (j=1,2,…,J)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 : index of plant (k=1,2,…,K)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 : index of DC (l=1,2,…,L)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 : index of retailer (m=1,2,…,M)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 : index of customer (n-1,2,…,N)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 : index of time period (t=1,2,…,T)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1" marR="0" marT="6971" marB="0"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Notation: Production-Distribution Inventory model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620130588"/>
                  </p:ext>
                </p:extLst>
              </p:nvPr>
            </p:nvGraphicFramePr>
            <p:xfrm>
              <a:off x="5076056" y="1894249"/>
              <a:ext cx="3888432" cy="392333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88432"/>
                  </a:tblGrid>
                  <a:tr h="20414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𝐶𝐷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handling cost per unit for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𝐶𝑅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holding cost per space unit for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𝑠𝑝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space requirement rate of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𝑟𝑝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utilization ratio of raw material r per unit of finished product </a:t>
                          </a:r>
                          <a:r>
                            <a:rPr lang="en-US" sz="1200" dirty="0" smtClean="0">
                              <a:effectLst/>
                            </a:rPr>
                            <a:t>p</a:t>
                          </a:r>
                          <a:endParaRPr lang="en-US" sz="1200" i="1" dirty="0" smtClean="0">
                            <a:effectLst/>
                            <a:latin typeface="Cambria Math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𝑢𝑐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production capacity utilization ratio of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𝑠𝑐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shortage cost per product p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𝑆𝐶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capacity of supplier j for raw material r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production capacity of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𝐷𝐶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capacity of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𝑅𝐶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capacity of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𝐻𝑃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holding capacity of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𝐻𝑅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holding capacity of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pininv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: initial inventory of product p at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rininv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: initial inventory of product p at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1200"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demand of product p from customer n in period t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α: service level (%)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971" marR="0" marT="6971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897116010"/>
                  </p:ext>
                </p:extLst>
              </p:nvPr>
            </p:nvGraphicFramePr>
            <p:xfrm>
              <a:off x="5076056" y="1894249"/>
              <a:ext cx="3888432" cy="391101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88432"/>
                  </a:tblGrid>
                  <a:tr h="3911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71" marR="0" marT="6971" marB="0">
                        <a:blipFill rotWithShape="1">
                          <a:blip r:embed="rId2"/>
                          <a:stretch>
                            <a:fillRect l="-157" t="-936" b="-24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876B-220A-4D9F-806A-40D167A90F2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6050957"/>
                  </p:ext>
                </p:extLst>
              </p:nvPr>
            </p:nvGraphicFramePr>
            <p:xfrm>
              <a:off x="251520" y="1916833"/>
              <a:ext cx="4608512" cy="367240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608512"/>
                  </a:tblGrid>
                  <a:tr h="3672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𝑃𝑇𝑆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𝑗𝑘𝑟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purchasing and transportation cost of a unit of raw material r from supplier j to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𝑇𝑃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fixed transportation cost per vehicle from plant k to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𝑡𝑝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𝑝𝑘𝑙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unit transportation cost for product p from plant k to DC l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𝑇𝐷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𝑙𝑚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fixed transportation cost per vehicle from DC l to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𝑡𝑑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𝑝𝑙𝑚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unit transportation cost for product p from DC l to retailer m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𝑇𝑅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fixed transportation cost per vehicle from retailer m to customers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𝑡𝑟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𝑝𝑚𝑛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unit transportation cost for product p from retailer m to customer n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VP : vehicle capacity limit from plants to DCs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VD : vehicle capacity limit from DCs to retailers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VR : vehicle capacity limit from retailers to customers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𝐶𝑆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setup cost for product p at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𝐶𝑃𝑅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production cost per product p at plant k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𝐶𝑃</m:t>
                                  </m:r>
                                </m:e>
                                <m:sub>
                                  <m:r>
                                    <a:rPr lang="el-GR" sz="12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: holding cost per space unit for plant </a:t>
                          </a:r>
                          <a:r>
                            <a:rPr lang="en-US" sz="1200" dirty="0" smtClean="0">
                              <a:effectLst/>
                            </a:rPr>
                            <a:t>k</a:t>
                          </a:r>
                          <a:endParaRPr lang="en-US" sz="1200" dirty="0">
                            <a:effectLst/>
                          </a:endParaRPr>
                        </a:p>
                      </a:txBody>
                      <a:tcPr marL="6971" marR="0" marT="6971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091510"/>
                  </p:ext>
                </p:extLst>
              </p:nvPr>
            </p:nvGraphicFramePr>
            <p:xfrm>
              <a:off x="251520" y="1916833"/>
              <a:ext cx="4608512" cy="367240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608512"/>
                  </a:tblGrid>
                  <a:tr h="36724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971" marR="0" marT="6971" marB="0">
                        <a:blipFill rotWithShape="1">
                          <a:blip r:embed="rId3"/>
                          <a:stretch>
                            <a:fillRect t="-498" r="-1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012818" y="1484784"/>
            <a:ext cx="1135246" cy="319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+mn-lt"/>
              </a:rPr>
              <a:t>Parameters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>
                <a:solidFill>
                  <a:srgbClr val="7B9899"/>
                </a:solidFill>
              </a:rPr>
              <a:t>Τhe </a:t>
            </a:r>
            <a:r>
              <a:rPr lang="en-US" altLang="el-GR" sz="2400" dirty="0">
                <a:solidFill>
                  <a:srgbClr val="7B9899"/>
                </a:solidFill>
              </a:rPr>
              <a:t>two Problems: Production-Distribution Inventory </a:t>
            </a:r>
            <a:r>
              <a:rPr lang="en-US" altLang="el-GR" sz="2400" dirty="0" smtClean="0">
                <a:solidFill>
                  <a:srgbClr val="7B9899"/>
                </a:solidFill>
              </a:rPr>
              <a:t>(3/4</a:t>
            </a:r>
            <a:r>
              <a:rPr lang="en-US" altLang="el-GR" sz="2400" dirty="0">
                <a:solidFill>
                  <a:srgbClr val="7B9899"/>
                </a:solidFill>
              </a:rPr>
              <a:t>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2400" dirty="0" smtClean="0"/>
              <a:t>Tactical/operationa</a:t>
            </a:r>
            <a:r>
              <a:rPr lang="en-US" altLang="el-GR" sz="2400" dirty="0"/>
              <a:t>l</a:t>
            </a:r>
            <a:r>
              <a:rPr lang="en-US" altLang="el-GR" sz="2400" dirty="0" smtClean="0"/>
              <a:t> level: </a:t>
            </a:r>
            <a:r>
              <a:rPr lang="en-US" sz="2400" dirty="0"/>
              <a:t>production-distribution and inventory (PDI) problem</a:t>
            </a:r>
          </a:p>
          <a:p>
            <a:pPr lvl="1" eaLnBrk="1" hangingPunct="1">
              <a:defRPr/>
            </a:pPr>
            <a:r>
              <a:rPr lang="en-US" dirty="0"/>
              <a:t>Multi-period</a:t>
            </a:r>
          </a:p>
          <a:p>
            <a:pPr lvl="1" eaLnBrk="1" hangingPunct="1">
              <a:defRPr/>
            </a:pPr>
            <a:r>
              <a:rPr lang="en-US" dirty="0"/>
              <a:t>Multi-product</a:t>
            </a:r>
          </a:p>
          <a:p>
            <a:pPr lvl="1" eaLnBrk="1" hangingPunct="1">
              <a:defRPr/>
            </a:pPr>
            <a:r>
              <a:rPr lang="en-US" dirty="0"/>
              <a:t>Multi-node</a:t>
            </a:r>
          </a:p>
          <a:p>
            <a:pPr eaLnBrk="1" hangingPunct="1">
              <a:defRPr/>
            </a:pPr>
            <a:r>
              <a:rPr lang="en-US" altLang="el-GR" sz="2400" dirty="0"/>
              <a:t>Literature review</a:t>
            </a:r>
            <a:endParaRPr lang="en-US" sz="2400" dirty="0"/>
          </a:p>
          <a:p>
            <a:pPr lvl="1" eaLnBrk="1" hangingPunct="1">
              <a:defRPr/>
            </a:pPr>
            <a:r>
              <a:rPr lang="en-US" dirty="0"/>
              <a:t>Gen, M., Syarif, A</a:t>
            </a:r>
            <a:r>
              <a:rPr lang="en-US" dirty="0" smtClean="0"/>
              <a:t>. (</a:t>
            </a:r>
            <a:r>
              <a:rPr lang="en-US" dirty="0"/>
              <a:t>2005) 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/>
              <a:t>Park, Y.B</a:t>
            </a:r>
            <a:r>
              <a:rPr lang="en-US" dirty="0" smtClean="0"/>
              <a:t>. </a:t>
            </a:r>
            <a:r>
              <a:rPr lang="en-US" dirty="0"/>
              <a:t>(2005) </a:t>
            </a:r>
            <a:endParaRPr lang="en-US" dirty="0" smtClean="0"/>
          </a:p>
          <a:p>
            <a:pPr eaLnBrk="1" hangingPunct="1">
              <a:defRPr/>
            </a:pPr>
            <a:r>
              <a:rPr lang="en-US" altLang="el-GR" sz="2400" dirty="0"/>
              <a:t>Contribution</a:t>
            </a:r>
          </a:p>
          <a:p>
            <a:pPr lvl="1" eaLnBrk="1" hangingPunct="1">
              <a:defRPr/>
            </a:pPr>
            <a:r>
              <a:rPr lang="en-US" altLang="el-GR" dirty="0" smtClean="0"/>
              <a:t>Additional nodes (Suppliers, DCs, Retailers)</a:t>
            </a:r>
          </a:p>
          <a:p>
            <a:pPr lvl="1" eaLnBrk="1" hangingPunct="1">
              <a:defRPr/>
            </a:pPr>
            <a:r>
              <a:rPr lang="en-US" altLang="el-GR" dirty="0" smtClean="0"/>
              <a:t>Non-linear costs</a:t>
            </a:r>
          </a:p>
          <a:p>
            <a:pPr lvl="1" eaLnBrk="1" hangingPunct="1">
              <a:defRPr/>
            </a:pPr>
            <a:r>
              <a:rPr lang="en-US" altLang="el-GR" dirty="0" smtClean="0"/>
              <a:t>Backordering</a:t>
            </a:r>
          </a:p>
          <a:p>
            <a:pPr lvl="1" eaLnBrk="1" hangingPunct="1">
              <a:defRPr/>
            </a:pP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C8CD0-63FD-4345-9B37-44B6FA82EE9A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dirty="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>
                <a:solidFill>
                  <a:srgbClr val="7B9899"/>
                </a:solidFill>
              </a:rPr>
              <a:t>Τhe </a:t>
            </a:r>
            <a:r>
              <a:rPr lang="en-US" altLang="el-GR" sz="2400" dirty="0">
                <a:solidFill>
                  <a:srgbClr val="7B9899"/>
                </a:solidFill>
              </a:rPr>
              <a:t>two Problems: </a:t>
            </a:r>
            <a:r>
              <a:rPr lang="en-US" altLang="el-GR" sz="2400" dirty="0" smtClean="0">
                <a:solidFill>
                  <a:srgbClr val="7B9899"/>
                </a:solidFill>
              </a:rPr>
              <a:t>Production-Distribution Inventory (4/4</a:t>
            </a:r>
            <a:r>
              <a:rPr lang="en-US" altLang="el-GR" sz="2400" dirty="0">
                <a:solidFill>
                  <a:srgbClr val="7B9899"/>
                </a:solidFill>
              </a:rPr>
              <a:t>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E0FC-C9B7-43B4-9059-C7E53EE412ED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graphicFrame>
        <p:nvGraphicFramePr>
          <p:cNvPr id="19461" name="Αντικείμενο 1"/>
          <p:cNvGraphicFramePr>
            <a:graphicFrameLocks noChangeAspect="1"/>
          </p:cNvGraphicFramePr>
          <p:nvPr/>
        </p:nvGraphicFramePr>
        <p:xfrm>
          <a:off x="369888" y="1700213"/>
          <a:ext cx="85947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Document" r:id="rId4" imgW="9180726" imgH="4075662" progId="Word.Document.12">
                  <p:embed/>
                </p:oleObj>
              </mc:Choice>
              <mc:Fallback>
                <p:oleObj name="Document" r:id="rId4" imgW="9180726" imgH="4075662" progId="Word.Document.12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700213"/>
                        <a:ext cx="859472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580526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Figure 2: Production-Distribution Inventory model representation </a:t>
            </a:r>
            <a:endParaRPr lang="el-GR" sz="16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>
                <a:solidFill>
                  <a:srgbClr val="7B9899"/>
                </a:solidFill>
              </a:rPr>
              <a:t>Model1: Supply Chain Network Design (SCND) (1/11)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16A28-49C5-4C93-8DA3-55476072DD0C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/>
              <a:t>Assumptions</a:t>
            </a:r>
          </a:p>
          <a:p>
            <a:pPr eaLnBrk="1" hangingPunct="1">
              <a:defRPr/>
            </a:pPr>
            <a:r>
              <a:rPr lang="en-US" dirty="0" smtClean="0"/>
              <a:t>Known customer demand</a:t>
            </a:r>
          </a:p>
          <a:p>
            <a:pPr eaLnBrk="1" hangingPunct="1">
              <a:defRPr/>
            </a:pPr>
            <a:r>
              <a:rPr lang="en-US" dirty="0" smtClean="0"/>
              <a:t>Known supplier capacities</a:t>
            </a:r>
          </a:p>
          <a:p>
            <a:pPr eaLnBrk="1" hangingPunct="1">
              <a:defRPr/>
            </a:pPr>
            <a:r>
              <a:rPr lang="en-US" dirty="0" smtClean="0"/>
              <a:t>Known operating, production and handling costs</a:t>
            </a:r>
          </a:p>
          <a:p>
            <a:pPr eaLnBrk="1" hangingPunct="1">
              <a:defRPr/>
            </a:pPr>
            <a:r>
              <a:rPr lang="en-US" dirty="0" smtClean="0"/>
              <a:t>Known maximum capacities of all nodes</a:t>
            </a:r>
          </a:p>
          <a:p>
            <a:pPr eaLnBrk="1" hangingPunct="1">
              <a:defRPr/>
            </a:pPr>
            <a:r>
              <a:rPr lang="en-US" dirty="0"/>
              <a:t>Plants, DCs and retailers have no </a:t>
            </a:r>
            <a:r>
              <a:rPr lang="en-US" dirty="0" smtClean="0"/>
              <a:t>holding capacities</a:t>
            </a:r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Model1: </a:t>
            </a:r>
            <a:r>
              <a:rPr lang="en-US" altLang="el-GR" sz="2400" dirty="0" smtClean="0">
                <a:solidFill>
                  <a:srgbClr val="7B9899"/>
                </a:solidFill>
              </a:rPr>
              <a:t>Mathematical Formulation (2/11)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E57C-83CA-4EBF-A70E-23A857A1EC01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 b="1" dirty="0" smtClean="0"/>
                  <a:t>Objective function</a:t>
                </a:r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l-GR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min</m:t>
                          </m:r>
                          <m:r>
                            <a:rPr lang="en-US" sz="1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TC</m:t>
                          </m:r>
                          <m:r>
                            <a:rPr lang="en-US" sz="1800"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𝐹𝑃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𝑜𝑝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  + </m:t>
                          </m:r>
                        </m:e>
                      </m:func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𝑙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𝐹𝐷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l-G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𝑜𝑑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𝐹𝑅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l-G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𝑜𝑟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𝐶𝑆𝑃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𝑞𝑠𝑝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𝑗𝑘𝑟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𝐶𝑃𝑃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𝑘𝑝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𝐶𝑃𝐷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𝑝𝑘𝑙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𝑞𝑝𝑑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𝑘𝑙𝑝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𝑙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𝐶𝑇𝐷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𝑙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𝐶𝐷𝑅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𝑝𝑙𝑚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𝑞𝑑𝑟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𝑙𝑚𝑝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𝐶𝑇𝑅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𝑞𝑟𝑐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𝑚𝑛𝑝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𝐶𝑅𝐶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𝑝𝑚𝑛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𝑞𝑟𝑐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𝑚𝑛𝑝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>
                <a:solidFill>
                  <a:srgbClr val="7B9899"/>
                </a:solidFill>
              </a:rPr>
              <a:t>Model1: Mathematical </a:t>
            </a:r>
            <a:r>
              <a:rPr lang="en-US" altLang="el-GR" sz="2400" dirty="0" smtClean="0">
                <a:solidFill>
                  <a:srgbClr val="7B9899"/>
                </a:solidFill>
              </a:rPr>
              <a:t>Formulation (3/11)</a:t>
            </a:r>
            <a:endParaRPr lang="el-GR" altLang="el-GR" sz="2400" dirty="0" smtClean="0">
              <a:solidFill>
                <a:srgbClr val="7B98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E57C-83CA-4EBF-A70E-23A857A1EC01}" type="slidenum">
              <a:rPr lang="el-G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l-GR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endParaRPr lang="en-US" sz="14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543349"/>
                  </p:ext>
                </p:extLst>
              </p:nvPr>
            </p:nvGraphicFramePr>
            <p:xfrm>
              <a:off x="467544" y="1556791"/>
              <a:ext cx="8424936" cy="46805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29703"/>
                    <a:gridCol w="5795233"/>
                  </a:tblGrid>
                  <a:tr h="9198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𝐹𝑃</m:t>
                                        </m:r>
                                      </m:e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𝑜𝑝</m:t>
                                    </m:r>
                                  </m:e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Plant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198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𝐹𝐷</m:t>
                                        </m:r>
                                      </m:e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𝑜𝑑</m:t>
                                    </m:r>
                                  </m:e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DC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198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𝐹𝑅</m:t>
                                        </m:r>
                                      </m:e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</m:e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Retailer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61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𝐶𝑆𝑃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𝑗𝑘𝑟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𝑞𝑠𝑝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𝑗𝑘𝑟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Raw </a:t>
                          </a:r>
                          <a:r>
                            <a:rPr lang="en-US" sz="2000" dirty="0">
                              <a:effectLst/>
                            </a:rPr>
                            <a:t>material purchasing and transportation cost 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596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l-GR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l-GR" sz="18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l-GR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l-GR" sz="1800"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l-GR" sz="18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𝐶𝑃𝑃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𝑘𝑝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𝑞𝑝𝑑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1800">
                                                    <a:effectLst/>
                                                    <a:latin typeface="Cambria Math"/>
                                                  </a:rPr>
                                                  <m:t>𝑘𝑙𝑝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l-G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Production </a:t>
                          </a:r>
                          <a:r>
                            <a:rPr lang="en-US" sz="2000" dirty="0">
                              <a:effectLst/>
                            </a:rPr>
                            <a:t>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543349"/>
                  </p:ext>
                </p:extLst>
              </p:nvPr>
            </p:nvGraphicFramePr>
            <p:xfrm>
              <a:off x="467544" y="1556791"/>
              <a:ext cx="8424936" cy="46805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29703"/>
                    <a:gridCol w="5795233"/>
                  </a:tblGrid>
                  <a:tr h="91986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2289" marR="62289" marT="0" marB="0" anchor="ctr">
                        <a:blipFill rotWithShape="1">
                          <a:blip r:embed="rId2"/>
                          <a:stretch>
                            <a:fillRect l="-232" r="-220650" b="-409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Plant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1986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2289" marR="62289" marT="0" marB="0" anchor="ctr">
                        <a:blipFill rotWithShape="1">
                          <a:blip r:embed="rId2"/>
                          <a:stretch>
                            <a:fillRect l="-232" t="-100000" r="-220650" b="-309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DC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1986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2289" marR="62289" marT="0" marB="0" anchor="ctr">
                        <a:blipFill rotWithShape="1">
                          <a:blip r:embed="rId2"/>
                          <a:stretch>
                            <a:fillRect l="-232" t="-200000" r="-220650" b="-209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Retailer </a:t>
                          </a:r>
                          <a:r>
                            <a:rPr lang="en-US" sz="2000" dirty="0">
                              <a:effectLst/>
                            </a:rPr>
                            <a:t>operating 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6131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2289" marR="62289" marT="0" marB="0" anchor="ctr">
                        <a:blipFill rotWithShape="1">
                          <a:blip r:embed="rId2"/>
                          <a:stretch>
                            <a:fillRect l="-232" t="-286709" r="-2206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Raw </a:t>
                          </a:r>
                          <a:r>
                            <a:rPr lang="en-US" sz="2000" dirty="0">
                              <a:effectLst/>
                            </a:rPr>
                            <a:t>material purchasing and transportation cost 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  <a:tr h="95961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2289" marR="62289" marT="0" marB="0" anchor="ctr">
                        <a:blipFill rotWithShape="1">
                          <a:blip r:embed="rId2"/>
                          <a:stretch>
                            <a:fillRect l="-232" t="-389172" r="-220650" b="-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: Production </a:t>
                          </a:r>
                          <a:r>
                            <a:rPr lang="en-US" sz="2000" dirty="0">
                              <a:effectLst/>
                            </a:rPr>
                            <a:t>cost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2289" marR="62289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85169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1400" smtClean="0">
                <a:solidFill>
                  <a:srgbClr val="FFFFFF"/>
                </a:solidFill>
              </a:rPr>
              <a:t>SMMSO10, Volos, Greece, 1-6 June, 2015 </a:t>
            </a:r>
            <a:endParaRPr lang="el-GR" altLang="el-G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1498</TotalTime>
  <Words>6037</Words>
  <Application>Microsoft Office PowerPoint</Application>
  <PresentationFormat>On-screen Show (4:3)</PresentationFormat>
  <Paragraphs>687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Civic</vt:lpstr>
      <vt:lpstr>Document</vt:lpstr>
      <vt:lpstr>SMMSO 2015 “10th conference on Stochastic Models of Manufacturing and Service Operations”</vt:lpstr>
      <vt:lpstr>Presentation Outline</vt:lpstr>
      <vt:lpstr>PowerPoint Presentation</vt:lpstr>
      <vt:lpstr>Τhe two Problems: Supply Chain Network Design (2/4)</vt:lpstr>
      <vt:lpstr>Τhe two Problems: Production-Distribution Inventory (3/4)</vt:lpstr>
      <vt:lpstr>Τhe two Problems: Production-Distribution Inventory (4/4)</vt:lpstr>
      <vt:lpstr>Model1: Supply Chain Network Design (SCND) (1/11)</vt:lpstr>
      <vt:lpstr>Model1: Mathematical Formulation (2/11)</vt:lpstr>
      <vt:lpstr>Model1: Mathematical Formulation (3/11)</vt:lpstr>
      <vt:lpstr>Model1: Mathematical Formulation (4/11)</vt:lpstr>
      <vt:lpstr>Model1: Mathematical Formulation (5/11)</vt:lpstr>
      <vt:lpstr>Model1: The Solution Method (6/11)</vt:lpstr>
      <vt:lpstr>Model1: The Solution Method (7/11)</vt:lpstr>
      <vt:lpstr>Model1: Chromosome Representation (8/11)</vt:lpstr>
      <vt:lpstr>Model1: Chromosome decoding (9/11)</vt:lpstr>
      <vt:lpstr>Model1: Crossover (10/11)</vt:lpstr>
      <vt:lpstr>Model1: Mutation (11/11)</vt:lpstr>
      <vt:lpstr>Model2: Production-Distribution Inventory (PDI) (1/13)</vt:lpstr>
      <vt:lpstr>Model2: Mathematical Formulation (2/13)</vt:lpstr>
      <vt:lpstr>Model2: Mathematical Formulation (3/13)</vt:lpstr>
      <vt:lpstr>Model2: Mathematical Formulation (4/13)</vt:lpstr>
      <vt:lpstr>Model2: Mathematical Formulation (5/13)</vt:lpstr>
      <vt:lpstr>Model2: Mathematical Formulation (6/13)</vt:lpstr>
      <vt:lpstr>Model2: The Solution Method (7/13)</vt:lpstr>
      <vt:lpstr>Model2: Differentiation between the two GA (8/13)</vt:lpstr>
      <vt:lpstr>Model2: The Solution Method (9/13)</vt:lpstr>
      <vt:lpstr>Model2: Chromosome Representation (10/13)</vt:lpstr>
      <vt:lpstr>Model2: Chromosome decoding (11/13)</vt:lpstr>
      <vt:lpstr>Model2: Crossover (12/13)</vt:lpstr>
      <vt:lpstr>Model2: Mutation (13/13)</vt:lpstr>
      <vt:lpstr>Managerial Implications</vt:lpstr>
      <vt:lpstr>Managerial Implications</vt:lpstr>
      <vt:lpstr>Results</vt:lpstr>
      <vt:lpstr>Results</vt:lpstr>
      <vt:lpstr>Results</vt:lpstr>
      <vt:lpstr>Results</vt:lpstr>
      <vt:lpstr>Conclusions &amp; Further Research</vt:lpstr>
      <vt:lpstr>References</vt:lpstr>
      <vt:lpstr>Acknowledgments</vt:lpstr>
      <vt:lpstr>Notation: Supply Chain Network Design model</vt:lpstr>
      <vt:lpstr>Notation: Production-Distribution Inventory model</vt:lpstr>
      <vt:lpstr>Notation: Production-Distribution Inventory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ASPASIA-  “Analysis of Supply and Production Systems:  An Integrated Approach”</dc:title>
  <dc:creator>thanos</dc:creator>
  <cp:lastModifiedBy>lenovo</cp:lastModifiedBy>
  <cp:revision>125</cp:revision>
  <dcterms:created xsi:type="dcterms:W3CDTF">2015-04-22T15:08:08Z</dcterms:created>
  <dcterms:modified xsi:type="dcterms:W3CDTF">2015-06-04T00:47:20Z</dcterms:modified>
</cp:coreProperties>
</file>